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71" r:id="rId2"/>
    <p:sldId id="258" r:id="rId3"/>
    <p:sldId id="276" r:id="rId4"/>
    <p:sldId id="277" r:id="rId5"/>
    <p:sldId id="280" r:id="rId6"/>
    <p:sldId id="279" r:id="rId7"/>
    <p:sldId id="273" r:id="rId8"/>
    <p:sldId id="260" r:id="rId9"/>
    <p:sldId id="261" r:id="rId10"/>
    <p:sldId id="270" r:id="rId11"/>
    <p:sldId id="281" r:id="rId12"/>
    <p:sldId id="282" r:id="rId13"/>
    <p:sldId id="283" r:id="rId14"/>
    <p:sldId id="284" r:id="rId15"/>
    <p:sldId id="287" r:id="rId16"/>
    <p:sldId id="286" r:id="rId17"/>
    <p:sldId id="285" r:id="rId18"/>
    <p:sldId id="288" r:id="rId19"/>
    <p:sldId id="289" r:id="rId20"/>
    <p:sldId id="290" r:id="rId21"/>
    <p:sldId id="291" r:id="rId22"/>
    <p:sldId id="292" r:id="rId23"/>
    <p:sldId id="293" r:id="rId24"/>
    <p:sldId id="347" r:id="rId25"/>
    <p:sldId id="294" r:id="rId26"/>
    <p:sldId id="298" r:id="rId27"/>
    <p:sldId id="295" r:id="rId28"/>
    <p:sldId id="296" r:id="rId29"/>
    <p:sldId id="299" r:id="rId30"/>
    <p:sldId id="300" r:id="rId31"/>
    <p:sldId id="297" r:id="rId32"/>
    <p:sldId id="268" r:id="rId33"/>
    <p:sldId id="301" r:id="rId34"/>
    <p:sldId id="302" r:id="rId35"/>
    <p:sldId id="303" r:id="rId36"/>
    <p:sldId id="278" r:id="rId37"/>
    <p:sldId id="348" r:id="rId38"/>
    <p:sldId id="259" r:id="rId39"/>
    <p:sldId id="350" r:id="rId40"/>
    <p:sldId id="349" r:id="rId41"/>
    <p:sldId id="35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16" autoAdjust="0"/>
  </p:normalViewPr>
  <p:slideViewPr>
    <p:cSldViewPr snapToGrid="0">
      <p:cViewPr varScale="1">
        <p:scale>
          <a:sx n="103" d="100"/>
          <a:sy n="103" d="100"/>
        </p:scale>
        <p:origin x="6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8T14:59:22.823"/>
    </inkml:context>
    <inkml:brush xml:id="br0">
      <inkml:brushProperty name="width" value="0.1" units="cm"/>
      <inkml:brushProperty name="height" value="0.6" units="cm"/>
      <inkml:brushProperty name="color" value="#849398"/>
      <inkml:brushProperty name="inkEffects" value="pencil"/>
    </inkml:brush>
  </inkml:definitions>
  <inkml:trace contextRef="#ctx0" brushRef="#br0">50 687 7552,'-14'8'3520,"-3"3"-3040,3-2-256,10-3-96,11-6 160,12-7-96,10-5 64,8-6-160,5-4-64,1-3 64,-1 0-128,-3 0 0,-6 2-320,-6 4-96,-5 1-640,-6 3-160,-6 1-1760,-5 3-3648</inkml:trace>
  <inkml:trace contextRef="#ctx0" brushRef="#br0" timeOffset="164.267">144 320 7040,'-4'3'3328,"-1"3"-2400,-1 3-32,3 7-32,1 6 32,3 11-288,-1 10-32,2 11-352,-1 6-64,-1 4 32,2-1-96,3-4 0,2-8-96,6-9-96,5-13-288,5-14-160,6-16-512,7-20-128,8-19-2240,7-16-1344,5-11 2144,-6 5 800</inkml:trace>
  <inkml:trace contextRef="#ctx0" brushRef="#br0" timeOffset="373.75">838 242 8192,'-5'4'3744,"-3"5"-2752,-2 3-64,0 2-352,-2 3-96,-3 3-256,-2 2-160,-2 3-32,-2 2-128,1 0 64,-1 1-320,0-1-96,1-2-192,-1 0-32,-1-2-192,-1-1 0,-1-3-672,1-6-224,1-6-896,5-6-2656</inkml:trace>
  <inkml:trace contextRef="#ctx0" brushRef="#br0" timeOffset="618.789">490 311 7808,'0'3'3520,"0"7"-2624,-1 5 0,-1 5-192,-1 9-32,0 8-160,-2 10-64,-2 7-256,0 7-64,1 2 0,2-2-64,3-3-64,6-9-64,7-8 32,8-11-192,10-13 0,10-14-832,9-17-256,8-17-960,5-17-384,2-13-288,-9 4-2240</inkml:trace>
  <inkml:trace contextRef="#ctx0" brushRef="#br0" timeOffset="822.175">1205 42 7808,'-4'1'3648,"-2"4"-2688,0 1-32,-1 3-192,0 3-64,0 4-160,-2 3-64,0 3-256,-2 3-192,-1 1-32,-1 3 96,-2 0 32,-2 3-32,-3 1-64,-4 0-192,-4 3-128,-3 1-96,-3 0 0,-3-1-416,0-4-96,2-5-96,5-8 64,6-8-864,8-10-352,10-8-320,6-4-2016</inkml:trace>
  <inkml:trace contextRef="#ctx0" brushRef="#br0" timeOffset="1075.416">1042 408 7040,'6'4'3200,"3"6"-2208,1 3 32,1 5-256,-3 4 0,-2 6-224,-2 6 0,-2 6-320,-2 3-64,-2 4-32,0 0-64,-1 0-64,1-4-320,0-3-192,1-7-256,1-7-64,2-9-416,2-13-96,3-14-1888,0-6-3968</inkml:trace>
  <inkml:trace contextRef="#ctx0" brushRef="#br0" timeOffset="1254.876">1234 25 8064,'-3'4'3648,"3"1"-2880,2 0-160,6-1-128,5-2 128,7-3-352,7 0-128,5-3-96,2 0-192,2 0 32,-1-1-512,-3 0-128,-3 1-192,-5-1 32,-4 0-256,-4 1-128,-5 1-7200</inkml:trace>
  <inkml:trace contextRef="#ctx0" brushRef="#br0" timeOffset="1812.607">1379 210 7296,'-5'10'3328,"-4"9"-2400,-1 4-32,0 4-160,0 4-64,-2 4-224,0 3-32,-1 3-256,2-1-96,-1-3-32,2-5-32,2-8 64,4-10-32,6-13 64,6-12-64,6-10 64,7-5 0,7-4 32,4 0-64,4 2-64,0 4-64,0 6 32,-2 8 32,-3 5 0,-2 7 0,-5 7 64,-7 6-96,-6 6 0,-8 6 32,-6 6 64,-5 4-32,-8 3-32,-7 2 32,-5 1-32,-6-2-352,-3-6-96,-2-6-128,1-7 32,3-8 128,4-9 128,6-9 64,6-8 160,7-7 96,7-6 64,7-3 224,6 1 192,4 3-64,2 5 64,2 5-288,3 7-64,0 5-96,1 6 32,1 3-224,-1 1 32,0 1-608,0-1-256,1-4-832,0-6-320,2-8-992,-3-2-3168</inkml:trace>
  <inkml:trace contextRef="#ctx0" brushRef="#br0" timeOffset="1937.036">1789 232 8320,'-1'5'3744,"-1"4"-2976,2 3-128,2 1-352,-1 2-96,1 2-256,0 0-96,0 0 64,0-1-608,-1-1-224,0-1-160,0-3-64,0-5-1824,0-4-3808</inkml:trace>
  <inkml:trace contextRef="#ctx0" brushRef="#br0" timeOffset="2204.026">1873 7 7808,'1'0'3648,"1"2"-2624,2 1 32,-1 4-288,2 5 0,0 7-224,0 9 0,-1 9-320,-1 11-1,-1 13 97,-1 11-128,-1 9-32,-1 7 0,-2 2-32,-2-2-64,-1-7 32,-1-7-64,-1-9-32,-3-12-416,-6-12-480,-5-12-159,-8-13-737,-5-14-288,-3-15-1632,5-6-4096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8T14:58:59.162"/>
    </inkml:context>
    <inkml:brush xml:id="br0">
      <inkml:brushProperty name="width" value="0.1" units="cm"/>
      <inkml:brushProperty name="height" value="0.6" units="cm"/>
      <inkml:brushProperty name="color" value="#849398"/>
      <inkml:brushProperty name="inkEffects" value="pencil"/>
    </inkml:brush>
  </inkml:definitions>
  <inkml:trace contextRef="#ctx0" brushRef="#br0">0 816 5632,'2'-1'2688,"2"1"-1920,4-1 64,2-1-128,5-1-32,6-1-160,2-3 0,19-4-192,12-3-288,4-1-128,0 1 0,-2 1-384,-3 2-64,-6 1-384,-7 0-64,-8 1-1024,-6 0-1280,-7 1 896,-7 1 576</inkml:trace>
  <inkml:trace contextRef="#ctx0" brushRef="#br0" timeOffset="236.878">422 451 5888,'-3'0'2688,"-1"-1"-1792,-1 3 96,3 2-320,0 2-32,2 5-256,1 9 0,0 11-224,0 13 32,0 11 32,-1 5-192,0 5 0,-2 9-96,0 4 0,0 2-224,-1-4-128,0-5-224,0-10-64,0-11-192,0-10-64,-1-12-1824,1-10-3584</inkml:trace>
  <inkml:trace contextRef="#ctx0" brushRef="#br0" timeOffset="428.824">204 882 4864,'-5'4'2240,"-3"8"-1504,-2 6 0,0 3-288,-1 3-32,0 2-224,1 2-64,-2 0-64,1 0-64,0-1 32,0-2-320,1-3-64,0-3-512,3-4-192,3-5-544,4-8-928,4-8 736,2-4 416</inkml:trace>
  <inkml:trace contextRef="#ctx0" brushRef="#br0" timeOffset="560.425">445 887 5888,'6'2'2688,"7"1"-1792,1 2 160,3 1-480,-2 1-128,0 1-384,-2 1-32,-1 0-32,-1-1-448,-1-1-96,-1-1-640,0-3-192,-1-2-1216,-2-2-2912</inkml:trace>
  <inkml:trace contextRef="#ctx0" brushRef="#br0" timeOffset="929.858">674 702 6144,'1'0'2880,"1"2"-2080,0-1 0,1 2-128,0 5 64,1 4-224,0 7-32,0 8-288,-1 6-64,0 5 0,-2 4-160,-1-3 32,1-3-64,-1-6 0,-1-5-96,1-7 32,0-8 0,0-10-32,0-7-32,1-10-32,1-12 32,3-10 64,2-6 128,1-5 64,2-1 128,0 3 32,1 4 96,1 5 32,0 7 96,0 8 64,1 8-160,0 11-32,0 11-192,-1 12-32,0 13-32,-1 15 32,-1 11-128,0 8 0,-1 4-480,-1 0-128,-1-6-384,-1-6-160,-2-9-1760,0-13-160,-3-13-2592</inkml:trace>
  <inkml:trace contextRef="#ctx0" brushRef="#br0" timeOffset="1442.055">759 710 6656,'-4'1'3008,"0"1"-2336,-1 0-32,2 0-384,0-1-128,3 1-192,1 0-32,4 2-128,4 0 96,2 0-224,3 0-96,1 0-96,0 1 0,-2-1-64,-1 1 64,-3 1 64,-3 2 128,-4 2 64,-2 1 32,-4 1 288,-2 1 128,-2 1 64,-1 2 32,-1 0 224,-1 0 64,1 0-64,2 0 32,1 0-96,0-1 0,2 0-160,1-1 0,1-2-160,1-1-64,2-1 0,3-2 32,2-1-32,3-1 64,4 0-64,2 0 0,0-1-32,-1 1 0,-3 0 0,-4 2 0,-3 2 0,-3 2 0,-5 2 0,-2 2 0,-2 0 0,0 0-160,1 0 32,1-5-288,2-4-128,4-7-2272,2-3-4000</inkml:trace>
  <inkml:trace contextRef="#ctx0" brushRef="#br0" timeOffset="1887.763">1343 525 6784,'-2'8'3200,"-6"9"-2496,-3 5-96,0 1-320,-1-1-32,-2 0-192,-4 1-64,-5 2 0,-2 1-224,-3 1-96,0-4-256,0-2-32,1-3-96,3-5 0,4-4-224,4-4-128,5-5-768,4-4-640,6-2 1024,4-2 5952,10 3-1728,9 5-384,6 10-1088,4 10-480,0 13-352,0 9-64,-3 8-224,-4 5-128,-4 0 32,-4-1-128,-4-4-64,-4-7-160,-2-8 0,-1-10-448,1-13-96,0-13-352,4-17-96,1-18-1728,-1-4-3648</inkml:trace>
  <inkml:trace contextRef="#ctx0" brushRef="#br0" timeOffset="2097.309">1503 600 6400,'0'0'3008,"0"2"-2272,0 2-32,0 1-96,1 5 32,0 5-160,-1 4-32,1 5-256,-1 8-64,0 9 64,1 6-96,1 4 0,0-2-96,0-4-96,1-6-224,0-7-64,0-10-288,1-9-32,1-10-704,2-10-224,2-8-1120,0-2-3008</inkml:trace>
  <inkml:trace contextRef="#ctx0" brushRef="#br0" timeOffset="2285.735">1695 763 5888,'0'5'2688,"-1"4"-1984,0 3 32,0 2-448,0 0-160,0 1-224,0-2-96,1 0 96,0-3-448,0-2-192,1-5-1312,2-5-1088,4-6 1088,-1-1 512</inkml:trace>
  <inkml:trace contextRef="#ctx0" brushRef="#br0" timeOffset="2937.021">1968 724 6656,'-2'7'3104,"0"6"-2336,-1 4 0,0 2-352,-3 3 0,0 2-160,-3 1-96,-2 2-64,-3 2-160,-2 1-32,-2 1-384,0-1-160,-1-2-288,2-2-96,5-4-1824,4-5-3712</inkml:trace>
  <inkml:trace contextRef="#ctx0" brushRef="#br0" timeOffset="2984.046">1983 1082 6400,'15'4'4768,"8"4"-4128,3 4-32,-2 3-352,-2 3-96,-2 2-96,-2 1-320,-1-1-160,-1-3-416,0-4-192,1-7-2080,-2-5-4160</inkml:trace>
  <inkml:trace contextRef="#ctx0" brushRef="#br0" timeOffset="3205.545">2736 327 8448,'-5'5'3872,"-6"6"-3040,-1 2-64,-2 3-320,-4 4 0,-5 4-352,-6 3-32,-12 7-224,-5 3-32,-2 1-256,3-2-64,5-2-416,5-4-128,6-4-224,6-4-96,6-6 192,6-5 160,7-5 704,6-4 352,6-4 736,5-2 288,4 2 32,2 2 0,-1 6-192,0 7 0,-1 7-160,-3 8 0,-4 8-96,-4 6-96,-2 2-224,-2-2-128,-2-3-32,-1-5 32,1-6-32,-1-8 0,1-11-192,1-12 32,3-14-224,2-15 0,4-9 32,5-8 32,3-2 96,5 0 32,2 3 32,2 4 64,1 8 32,-1 6 96,0 8 32,-1 8 32,-1 10 0,1 8 63,-3 9-223,0 9-64,-2 9 32,-2 7 32,-3 7-128,-2 4-32,-3 2-320,-2-1-95,-2-3-321,-2-4-64,-3-6-96,-1-8-32,-2-7-160,-4-9-96,-3-10-704,-4-10-1408,-4-12 736,1-1 608</inkml:trace>
  <inkml:trace contextRef="#ctx0" brushRef="#br0" timeOffset="3574.761">2558 781 8576,'-9'-1'3968,"-3"0"-3168,-1 0-160,2 2-288,4-1 32,2 2-160,5 0 32,5 1-160,5 0-64,6-1 64,4 0-64,5-1-32,3-1-192,3-1-128,0 0-32,0 1-32,-2 1-64,-4 2-32,-5 3 256,-6 5 96,-7 5 192,-7 5 96,-8 7 0,-4 3 64,-6 4-128,-3 1-64,-2-2 0,1-3-32,2-3-160,4-5-32,8-5 0,9-10 128,9-12-544,10-12-128,8-14-1920,5-12-1568,5-11 1408,-5 4 768</inkml:trace>
  <inkml:trace contextRef="#ctx0" brushRef="#br0" timeOffset="4054.137">3054 274 8448,'-2'3'3872,"-2"4"-3168,0 3-96,-1 4-64,0 5 64,0 4-192,0 6 0,-1 6-256,-1 3-32,-1 4 0,-1 0 0,0 1 64,-1-2-97,-1-2 1,1-4-96,1-4-96,1-5 256,2-7 128,2-6-224,5-6 0,3-8-64,6-5 0,4-4 0,6-3 64,3-1-96,5 0-64,3 2-32,2 3 96,2 4 0,-1 4 32,-1 5 0,-3 6 64,-4 6-32,-6 8-32,-6 6-64,-8 7 32,-6 6 32,-9 3 64,-6 1-32,-7-2-32,-4-3 32,-4-6 32,1-5-32,-1-8-32,2-8-64,3-8 32,3-9-32,6-9 0,5-6 64,7-6 0,7-2-96,6-2 64,4 1 32,5 2 0,1 3-447,1 3-161,1 2-1248,1 2-544,0 0-1376,-4 2-3776</inkml:trace>
  <inkml:trace contextRef="#ctx0" brushRef="#br0" timeOffset="14056.226">5473 2230 7552,'-1'9'3424,"-2"9"-2624,-1 5-64,-2 2-640,-2 3-160,-2 1-928,-2 1-384,2-5-8800</inkml:trace>
  <inkml:trace contextRef="#ctx0" brushRef="#br0" timeOffset="14431.393">5597 1844 7680,'-4'1'3520,"-1"1"-2752,2-1-160,5 0 160,8-3 160,9-3-128,11-4-96,10-6-384,9-3-64,6-4-33,4-3-95,0 0-32,0 2-96,-4 3-96,-6 3-287,-6 3-161,-8 3-352,-7 3-96,-6 3-448,-7 2-192,-7 3-1760,-3 2-4032</inkml:trace>
  <inkml:trace contextRef="#ctx0" brushRef="#br0" timeOffset="13030.163">4258 2011 7808,'2'-1'3648,"4"1"-2976,1 0-128,0 1-256,1 3 64,-1 3-64,0 6 64,-2 5-192,-1 4 32,-3 2 32,-2 4-96,-1 1-32,-2 0-96,0-4-224,2-8 32,3-8-32,3-12 32,5-12 128,2-10 32,3-6 32,2-3 0,0-4 128,1-1 160,0 1-96,-1 5-32,-1 6 64,-1 9 0,0 10-32,-2 10-32,0 10-96,-3 8-64,0 5 96,-2 5 0,-1 4-192,-1 5 0,0 3-384,-1-2-96,0-2-224,-2-7-32,0-8-128,-1-9-32,-2-8-800,0-9-288,-3-8-384,1-1-2016</inkml:trace>
  <inkml:trace contextRef="#ctx0" brushRef="#br0" timeOffset="13811.162">4456 2060 7680,'-3'-2'3520,"-2"-1"-2816,-1 0-192,2 0-352,1 1-32,1 1-128,1 0-96,0 1 64,3 1 0,2 1 96,2 1-32,3 0-32,1 0 32,1 0-32,-1 2 0,-1 1 0,-2 1-160,-3 3-32,-4 1 0,-4 4 64,-3 1 64,-5 3 32,-3 1 96,-5 2 32,-1 0 32,-1 0 64,1-2 32,3-3 32,4-5 64,7-3 128,8-6 32,8-5 96,8-5-192,9-6-64,9-7 32,11-6 96,11-5-193,11-4 1,7-3-128,4-2-96,-2 0-96,-4 3-32,-8 3-160,-11 5 1,-9 4-97,-10 4 64,-10 4-256,-9 4-128,-9 2-448,-7 4-160,-7 1 256,-5 1 224,-3-1 640,-1-1 416,-1-2 384,1-2 192,2 0-32,1-1 0,2 0-256,3 3 0,1 2-256,1 5-96,1 7 32,3 9 64,-1 7-128,1 8-96,1 7 32,1 6 0,2 4-128,0 4 32,0 3-64,0 2 0,-2 1-160,-1-1 0,-2-3-64,-1-5 32,-4-5 64,-3-6 64,-6-8 64,-6-9 32,-5-8 32,-5-9 64,-3-8-32,0-6 64,2-5 128,3-2 128,5-3-192,6-1-96,8 0-32,8-1-32,9 1-160,8 2 32,6 3-352,6 3-192,9 2-1120,8 1-416,7 3-1056,-4 2-3264</inkml:trace>
  <inkml:trace contextRef="#ctx0" brushRef="#br0" timeOffset="10749.429">1942 1618 7936,'-1'0'3648,"-2"1"-2688,-1 1-32,-2 4-288,-2 6-32,-3 6-288,-6 8-128,-5 6-96,-2 1 0,-5 2 0,-6 4-32,-7 6-64,-4 2-64,-3 1-32,-3 0-160,3-5 0,6-5-384,6-7-64,8-7 32,9-6 64,9-5 128,8-7 128,8-5 224,6-5 64,5-2 64,2 0 64,3 2 320,-1 6 128,-1 5 128,-4 11 64,-3 10-96,-3 11 0,-4 10-192,-3 5-96,-1-2-96,-2-3-64,-2-4-32,0-5 0,0-7-160,1-10-32,2-13 32,2-14 64,2-16-64,4-15 0,4-9 32,3-6 0,5-2-96,2 3 64,2 7 32,3 6 64,0 6-32,3 7 64,3 5-64,5 6-32,1 6 32,1 7-32,-4 7 0,-6 5 64,-5 4-32,-9 5-32,-8 7 32,-8 3-32,-7 0-160,-8 0 32,-4-2-160,-6-3-32,-7-5 0,-6-7 32,-2-8 96,-1-10 128,1-6 32,5-5 32,6-5 0,7-2 64,8-2 96,8 4 64,6 3 96,8 6 32,7 5 32,11 7 0,8 7-193,8 8-63,10 9 0,5 7 64,2 4-160,-1 1-32,-3-1-416,-7-3-159,-7-6-449,-6-6-192,-7-8-544,-5-10-224,-2-13-1280,-5-5-3520</inkml:trace>
  <inkml:trace contextRef="#ctx0" brushRef="#br0" timeOffset="10914.821">2409 1728 8064,'0'3'3648,"3"7"-3392,1 3-256,2 1-544,1 0-128,0-1-992,2-2-384,2-3-384,3-5-192,0-3 640</inkml:trace>
  <inkml:trace contextRef="#ctx0" brushRef="#br0" timeOffset="11945.586">2796 1662 7040,'-4'4'3200,"-3"1"-2560,1 1-128,1 0-288,1 0-64,0 3-160,2 0-64,-1 3 32,-2 0 0,0 2 32,-2 2 0,-2 0 0,-3 2 0,-2 1 0,-1-1-160,2-2 32,1-3 0,2-3 64,2-2 32,2-2 96,1-1 32,2-1 96,2-2-96,0 0 0,1-2 96,0 0 32,0 0-32,-1 0-32,1-1-96,0 1-64,-1 0-64,1-1 32,0-1-32,2-1 0,0 0 64,0-2 64,0 0 32,1-1 32,-2-1 64,1-1 96,-2 2 0,0-1 0,-2 0-96,-3 0 32,-3 0 0,-5 0 32,-5 1 0,-6 2 64,-4 4 32,-3 6 32,-1 5-192,-2 8-64,-1 12 64,1 11 31,3 4-31,3 8-32,4 6-32,5 4 0,6 3 0,7-1 0,6-1-64,8-4-64,11-3 32,9-7-32,5-9-160,8-11-32,9-11-128,8-12-32,5-12-31,0-10-1,-4-9-128,-5-7-32,-8-3 320,-8 1 96,-9 3 128,-6 4 0,-8 4 0,-5 7 64,-6 5 160,-4 8 192,-4 6 64,-3 6 96,-2 6-256,-1 7-33,-1 5-95,1 4-32,0 2-32,2 0 0,3-1-64,2-3 32,4-5-64,2-3-32,4-5 32,4-5 32,3-7-32,3-7-32,1-8 32,0-7-32,0-5-160,-2-6 32,-1-2-96,-2-2 0,-4-1-32,-3 1 1,-4 2 63,-2 3 64,-2 4-32,-2 5 128,-3 4-288,-3 3-96,-2 3-128,-1 4 0,-2 3-128,1 3-64,2 1-32,4 0 0,3-2-128,5-1 0,4-4-1920,3 0-3712</inkml:trace>
  <inkml:trace contextRef="#ctx0" brushRef="#br0" timeOffset="12234.32">3162 2368 6656,'2'8'3104,"1"9"-2144,-1 4 64,0 4-256,-1 1 0,-1 0-128,-1 0-96,-3-1-288,0-2-32,0-2 0,0-3-32,0-4 32,3-6-192,2-5-32,4-8-64,3-7 0,3-7 0,2-3 0,3-1 64,0 0 0,2 1-96,1 1 64,0 3 32,0 4 64,-1 7-32,-1 6 64,-1 7-64,-3 7-32,0 3-64,-1 3 32,0 0-544,0-1-160,-1-4-640,1-4-160,1-7-1952,-2-3-4160</inkml:trace>
  <inkml:trace contextRef="#ctx0" brushRef="#br0" timeOffset="12504.509">3648 2192 8064,'-1'0'3744,"1"1"-2976,0-1-64,1 3-32,2 4 128,-1 5-128,0 5-32,1 8-352,0 5 95,0 5 129,2 4-64,-1 2 64,2-2-160,0-3-32,1-6-192,1-7-96,1-10 0,2-9-32,3-13-640,3-14-224,2-12-1727,6-12-801,2-9-704,-2 4-3392</inkml:trace>
  <inkml:trace contextRef="#ctx0" brushRef="#br0" timeOffset="7289.235">4505 565 8192,'1'-1'3744,"0"-1"-2976,-2-2-128,1 0-352,0-1-32,-1 0 64,-1-1 128,-1-1-256,-3 0 32,-1 0 96,-2 0-192,-2 3-64,-1 2-32,-3 4-32,-1 4 0,-1 4 0,-2 4 0,0 4 64,1 2-32,3 3-32,2 1-64,6 0-32,5-3 128,7-3 32,5-5 0,5-6-64,3-5 32,3-5 32,3-6-32,0-5-32,1-2 32,-3 0-32,-1-1 0,-2 1 0,-4 2 64,-1 3 32,-3 3 96,-3 6 31,-1 7-95,-3 6-96,0 6 0,-1 3-32,1 3-351,0-1-97,0-2-352,2-2-64,0-4-448,3-5-192,2-5-2016,-1-3-4320</inkml:trace>
  <inkml:trace contextRef="#ctx0" brushRef="#br0" timeOffset="7498.404">4674 543 7424,'-5'4'3424,"-2"0"-2688,1 0-64,3 0 0,2-1 128,6-2-224,6-1 0,7-2-352,10-3-64,10-2-32,7-1-64,3-1-64,2 0-416,-3-1-128,-4 1-288,-5 0-32,-6-1-896,-6-1-288,-4-1-992,-7 1-2912</inkml:trace>
  <inkml:trace contextRef="#ctx0" brushRef="#br0" timeOffset="8408.936">5051 266 7296,'-3'5'3328,"-5"14"-2560,-3 8 32,0 6-320,-1 5 0,1 2-224,2 0 0,3 0-160,4 2-128,6 2-64,6 0-32,4-5 0,3-6-64,3-8 32,2-8-64,3-10 64,5-9-128,2-9-32,3-8 64,-1-3 160,-4-2 128,-5 0 128,-6 4 128,-6 3 64,-7 5-32,-7 4 32,-6 6 96,-5 6 96,-3 6-160,-2 6-64,-2 4-96,2 5 0,2 3-128,4 1-64,3-1 0,6-1-32,4-6-96,5-6 64,5-9-384,6-10-160,5-11-256,6-10-32,6-10 32,4-10 32,4-9 96,2-9 96,0-6 352,-2-2 224,-5 2 512,-6 5 256,-7 8 64,-5 8 0,-6 10-256,-5 13-64,-5 12-32,-2 13 128,-2 12-32,-2 11-32,-4 15-192,-3 13-128,-5 9-96,-3 7-96,0 2 32,-1 0-32,1-4-96,3-6 64,1-9-128,5-11-32,4-11 96,6-13 32,5-12 64,7-10 0,6-9 0,5-6 0,3-3 0,2-1 64,0 2 96,-1 4 128,-4 6 64,-3 6 31,-4 7-127,-3 9-96,-4 8-160,-1 8 0,-1 7-416,0 4-159,2 1-1153,4-3-576,5-6-1600,-1-7-4192</inkml:trace>
  <inkml:trace contextRef="#ctx0" brushRef="#br0" timeOffset="8586.748">5964 574 7936,'-3'2'3648,"7"-2"-2816,8-2-96,10-3-224,12-3 32,12-4-96,7-1 32,25-9-224,12-5-288,0 1-32,-6-1 0,-5 2-160,-10 2-96,-12 3-256,-11 3-32,-10 1-672,-9 1-288,-9 1-1792,-7 4-3936</inkml:trace>
  <inkml:trace contextRef="#ctx0" brushRef="#br0" timeOffset="9041.677">6722 1 7552,'0'1'3520,"1"4"-2624,0 5 0,0 5-256,0 7 0,-1 8-224,-2 8 0,-4 5-256,-3 3-32,-6 3 0,-5 2-160,-10 3-32,-14 6-256,-13 7-64,-10 2 160,0-5 32,5-7-320,8-12-128,9-11-224,9-14-32,7-14 192,8-12 96,8-10 288,8-8 128,6-2 320,7-2 160,6 0 288,5 2 96,3 4-64,2 6 32,1 8-64,-3 7-64,-3 6-64,-4 7 32,-4 10-128,-5 8-32,-3 5-288,-2 4 0,-1 1-448,0-1-160,1-3-192,3-7 0,1-7-448,5-11-96,3-11-1760,0-4-3904</inkml:trace>
  <inkml:trace contextRef="#ctx0" brushRef="#br0" timeOffset="9515.482">6559 644 7552,'-2'-1'3424,"0"1"-2624,-1 0-64,2 1 64,2 1 160,3 0-160,4-1-96,4 1-384,6-1-192,4-1-32,3-1-128,0-2 0,0 0-128,-1-2 32,-2-1-288,-2-2-64,-1-2-160,-3 0-32,-2-1-384,-3-1-160,-3-1-1152,-2 0-416,-4 1 1568,-3 0 2432,-3 2 1216,0 1-768,-1 3-512,0 1-608,1 2-128,2 3-256,-1 3 32,1 6 128,0 4 0,0 4 128,1 1-160,0 2-96,1 2-256,-1 2-96,-1 2-448,-1 1-160,1 1-288,0-2-96,-1-2-352,0-2-160,-2-3 896,-1-2 384,0-4 1632,-1-1 704,1-2-480,-1-1-192,1-1-576,1 0-192,2-1 128,2-2 32,7 0-64,9-3 32,10-2-288,8-2-129,6-1-638,4-2-257,1 0-896,-1-2-288,-7 1-10272</inkml:trace>
  <inkml:trace contextRef="#ctx0" brushRef="#br0" timeOffset="6534.994">3782 539 4992,'0'1'2336,"-1"0"-1600,0 1 96,0 0-288,1-1 32,-1-1-224,1 1 32,0-1-224,0 0 32,0 0 128,0 2 0,0 2 128,0 3-96,0 5 32,0 3-96,-1 7 64,-1 5-128,-1 7 32,-1 6-224,-1 6-32,0 3 0,1 3 0,0 0-224,1-2-96,-1-4-160,2-6-64,0-6-32,1-8-64,-1-9-1600,1-11-1728,1-14 1056,0-5 736</inkml:trace>
  <inkml:trace contextRef="#ctx0" brushRef="#br0" timeOffset="6820.989">3772 323 8064,'0'-1'3648,"-2"-1"-2880,1 0-96,0 0-352,0 1-96,3 1 0,3 2 0,4 3-96,4 3-96,7 3 0,6 2-256,4 3 0,2 1 32,0 0 96,-1 1 0,-2 2-32,-4 2 96,-5 0 64,-7 1 0,-7 1 64,-8 3-64,-8 2-32,-7 2-128,-6 2-64,-3-1-128,-1-2-32,2-3-384,3-7-160,5-6-2336,5-7-4448</inkml:trace>
  <inkml:trace contextRef="#ctx0" brushRef="#br0" timeOffset="16851.058">5909 1838 6272,'-9'3'2880,"-5"2"-2080,-2 1 0,1 0-352,2 3-32,4 2-160,1 5-96,1 4-64,2 4-96,2 4 96,3 1-64,1 2-32,2-2 32,1-3-32,1-3 64,1-3 96,-2-6 64,0-4 32,0-5-128,1-5-32,0-5-32,2-4 32,1-4-288,2-3-32,2-1 256,0-1 128,2-1-160,0 2 32,2 1-32,0 2 0,0 4 0,0 3 64,0 6-96,-1 4-64,-2 5-32,-3 4 96,-3 4 0,-3 1 32,-4 1-96,-2 1 0,-3-2-96,-3 0 32,-2-1-192,-1-2-32,-2-2-288,-1-3-32,0-4-928,2-5-288,4-5-416,3-3-2048</inkml:trace>
  <inkml:trace contextRef="#ctx0" brushRef="#br0" timeOffset="17042.998">6127 1681 6272,'3'3'2880,"3"8"-2208,0 6-32,0 4-32,-1 7 32,-2 8-224,-2 7 0,-3 16-192,-2 10-192,0 4-32,0 1 0,1-4-160,1-6 32,1-8-448,2-10-96,-1-13-64,3-14-64,2-18-1920,2-16-1056,5-16 1856,-2-3 608</inkml:trace>
  <inkml:trace contextRef="#ctx0" brushRef="#br0" timeOffset="17457.135">6411 1703 6912,'1'7'3200,"1"10"-2400,0 6-96,0 4-320,-2 6 32,-1 4-256,-1 5-96,1 4-32,-1 1 96,2-1 64,1-2-64,2-5-32,1-5-192,3-6-64,2-8 64,2-7 32,3-10-512,2-9-160,2-8-288,0-7 0,2-6-160,0-4-64,0-1 352,-2 0 608,-2 2 768,-2 4 416,-2 4 192,-3 6-448,-3 5-128,-1 6-320,-2 6-64,-1 3 0,-1 4-160,0 1-32,0-1-128,2-4-608,2-5-192,3-8-1408,1-3-3008</inkml:trace>
  <inkml:trace contextRef="#ctx0" brushRef="#br0" timeOffset="17611.275">6816 1684 6144,'-2'10'2784,"0"9"-2080,0 4 64,0 4-64,0 2 64,0 3-288,-3 4-64,-1 3-224,-1 3-64,-2 1 0,-1 1-64,-2 0-64,0-1-128,-1-3 0,2-4-448,1-5-96,2-6-640,3-9-224,4-9-1280,2-5-3296</inkml:trace>
  <inkml:trace contextRef="#ctx0" brushRef="#br0" timeOffset="17928.053">6812 2104 6656,'2'1'3104,"3"3"-2144,1 2 128,1 1-224,3 4 32,1 2-64,3 2-32,2 4-448,2 4 128,4 3 159,3 4-223,3 3 0,2 0-288,1 1-96,2-2-192,-2-3 32,-2-3-576,-4-3-255,-4-8-2529,-7-10-736,-5-7-3776</inkml:trace>
  <inkml:trace contextRef="#ctx0" brushRef="#br0" timeOffset="18430.524">7376 1622 6784,'-6'3'3200,"-2"1"-2208,-1 0 32,3 3-480,1 3-64,5 7-96,3 8 0,3 8-192,2 8-64,2 7 0,0 5 0,0 3 0,0 2 0,-1-1 64,-1-2-96,-1-5 0,-2-6-96,0-8-96,0-9 64,0-11 64,3-11-288,2-10-64,1-9-704,2-9-192,1-7-736,-1-6-224,2-3-576,-3 4-2464</inkml:trace>
  <inkml:trace contextRef="#ctx0" brushRef="#br0" timeOffset="18540.987">7605 1901 6912,'0'6'3200,"1"4"-2400,1 2-96,0 0-544,2 0-128,1 0-192,0-3 0,1-1 96,1-2-384,1-3-128,0-1-800,1-5-416,-1-4-672,0-2-2304</inkml:trace>
  <inkml:trace contextRef="#ctx0" brushRef="#br0" timeOffset="18780.473">7847 1631 7296,'-2'9'3424,"0"11"-2624,0 5-64,1 4-288,-1 3 64,-2 3-224,-1 2-96,-3 4-96,-3 2-96,-2 2 32,-3 0-320,-1-1-64,0-1-320,0-4-128,2-5-352,1-6-64,3-7-1696,4-8-3520</inkml:trace>
  <inkml:trace contextRef="#ctx0" brushRef="#br0" timeOffset="18961.808">7873 2076 8064,'6'3'3648,"5"2"-2752,2 2-64,2 3-256,2 1 0,2 2-256,2 2-128,1 2-96,2 1-96,1 3 32,-1-1-320,-1 0-64,-2-3-448,-2-3-128,-2-5-576,-2-6-192,-1-7-1408,-2-2-3456</inkml:trace>
  <inkml:trace contextRef="#ctx0" brushRef="#br0" timeOffset="19184.668">8219 1433 6784,'1'-1'3200,"4"-3"-2272,5 0 64,3-1-416,4-1 0,3 1-256,6 0-128,8 0-352,4-1-256,-1 0-352,-2 2-160,-7 1-416,-7 1-128,-8 3-1248,-6 0-3040</inkml:trace>
  <inkml:trace contextRef="#ctx0" brushRef="#br0" timeOffset="19772.265">8210 1813 6528,'-2'12'3008,"1"11"-2400,2 1-128,2 0-128,0-2 96,2-3-224,-1-3-64,0-2-96,-1-5 96,-1-2 32,-1-5 192,0-4 96,0-4-192,1-6-32,2-5-64,0-5 32,3-4 0,1-3 32,1-1-64,4-2-32,4-1-32,4 0 0,6 1-160,4 3-32,4 5 32,3 4 0,0 6-128,0 7 32,-3 7 0,-5 8-32,-6 8 32,-8 7 96,-9 8-64,-10 3-32,-9 2-64,-9 2-32,-8-1 32,-4-1 128,-4-3-128,-1-4 0,0-3 96,4-5 32,3-7 128,5-6 32,5-8 32,7-7 0,7-8-64,8-5-64,6-5 96,8-3 0,6-2 96,8-2 32,5 1-32,4 2-32,3 4-192,-1 6 32,-3 6-64,-5 8-64,-7 8-64,-7 7 32,-8 6-192,-9 6-32,-8 2 0,-6 2 0,-6-1-576,-5-2-160,-2-6-1952,3-5-3936</inkml:trace>
  <inkml:trace contextRef="#ctx0" brushRef="#br0" timeOffset="20194.1">8457 1465 7296,'1'1'3424,"1"4"-2624,1 4 0,0 4-384,0 8 0,-2 9-96,-2 9 32,-2 11-192,-4 8-160,-2 6-32,-4 3-32,-3 1 0,-1-1-160,-2-2 0,-1-3-256,-1-7-96,1-9-128,-1-11-32,1-11-96,1-14 32,1-10 224,2-11 192,3-9 416,3-5 288,5-3 416,4 0 192,6 1 128,4 4 96,4 6-160,4 7 32,7 6-160,5 6-64,7 7-289,6 5-159,6 6-192,6 4-64,2 4-96,0 2-32,0 1-192,-4-2-96,-4-4-1023,-6-8-385,-6-10-192,-3-10-1792,-8-4-4320</inkml:trace>
  <inkml:trace contextRef="#ctx0" brushRef="#br0" timeOffset="20387.296">9073 926 7808,'0'2'3520,"0"7"-3040,2 3-256,2 4-224,2 3 0,1 4 0,0 2 0,2 3 0,0 1-288,1 2-128,-1-1-416,-2-1-192,-2-2-1856,-2-6-3712</inkml:trace>
  <inkml:trace contextRef="#ctx0" brushRef="#br0" timeOffset="20568.055">8844 1430 6784,'-2'2'3200,"2"0"-2400,4-1-32,5 0-64,5-1 64,6-2-288,7-2-64,7-3-224,5-2-192,6-2-32,5-1-192,0-1-96,-4 2-800,-6 0-320,-7 1-1952,-9 3-4192</inkml:trace>
  <inkml:trace contextRef="#ctx0" brushRef="#br0" timeOffset="20940.653">9073 1481 6656,'-5'12'3104,"-3"9"-2496,1 6-32,0 1-256,3 2 64,2-1-96,1 0 0,2-2-160,2-4-32,0-6 96,0-6 96,1-7 160,1-7-320,-1-6-64,1-6 0,0-4 32,1 0-32,0 0 32,0 1-64,1 1 64,0 2-64,3 1-32,2 3 32,2 0 32,3 1-96,1 2-64,-2 2-32,-2 4 96,-6 4-64,-5 4 32,-5 7-96,-6 5-32,-3 4-704,-4 2-256,-2 4-704,-1-1-192,0-1-544,3-5-2208</inkml:trace>
  <inkml:trace contextRef="#ctx0" brushRef="#br0" timeOffset="21331.284">8939 2042 5888,'1'9'2688,"0"6"-2144,1 2-64,0-1-192,0-1 0,1-2-32,-2-2 64,1-3-160,-2-3 128,1-4 32,0-3-96,2-5 32,1-5-224,3-7-32,2-7 128,4-4 160,2-3-32,3-2 96,4-1 0,5 1 96,4 2-160,4 3-96,4 4 32,3 7 0,2 8-32,1 9 32,0 12-192,-3 10-32,-3 10-64,-6 9 0,-6 5 0,-7 4-64,-7 4-128,-7 0-64,-9 1-288,-7-3-64,-7-4-224,-7-6-64,-6-7-352,-5-11-32,-1-10-1344,6-8-3168</inkml:trace>
  <inkml:trace contextRef="#ctx0" brushRef="#br0" timeOffset="21714.653">9067 2014 6144,'1'6'2784,"0"5"-2144,1 1 0,1 2-96,1-1 32,2 1-160,0-1-96,-1-1-160,1-1-64,-1-2 32,-2-3 64,0-3 96,0-4-128,1-4-96,0-5-128,1-3 32,2-3 32,0-2 64,2 1-32,1 0 64,0 4-64,2 3 64,2 3-288,1 3-32,1 5 192,0 2 160,-1 4-288,-1 3-32,-3 2 32,-5 1 64,-4 3 0,-6 0 32,-5 1-96,-6 1-32,-4-2-416,-2-2-160,0-4-1696,2-5-1440,5-7 1472,5-3 672</inkml:trace>
  <inkml:trace contextRef="#ctx0" brushRef="#br0" timeOffset="22497.932">10049 1367 7168,'-2'-4'3328,"-2"-3"-2400,1 0-32,1 1-160,0 0-64,0 2-288,-1 0-160,-1 3-128,-3 3 0,-2 3 0,-4 3-128,-3 5 32,-3 5 0,-4 6 0,-1 4-160,-3 5-32,-1 2-192,-2 2 0,-2-1-224,-1-2-96,2-5-64,4-8 0,6-8-192,9-9-64,9-7 416,7-6 288,6-3 480,3 1 288,3 2 256,0 5 128,1 7 0,-1 9-32,-2 8-192,-2 7-32,-3 7-128,-1 5 32,-3 3-192,-1 1-32,-2-1-192,-2-3-64,0-4 0,0-5 64,-1-7 32,-1-6 96,1-9-96,0-9 0,3-11-96,3-11-96,4-9-96,3-8 32,4-5 224,4 0 128,2 2 32,3 5 32,2 7-64,1 9 32,2 12-128,1 11 0,1 13-32,-3 10-64,-2 8 32,-3 6-32,-3 5 64,-3 3 32,-3 0-128,-2-1 32,-4-3-160,-2-5 32,-4-4-352,-4-5-192,-3-6-480,-4-6-224,-5-7-544,-2-7-160,-3-6-640,3-3-2464</inkml:trace>
  <inkml:trace contextRef="#ctx0" brushRef="#br0" timeOffset="22818.792">9954 2014 8064,'-7'0'3648,"-3"1"-2880,-2 0-96,2 1-416,3-2-64,2 1-192,2 0-32,3-1 32,5 0 64,4-1 96,5-1-128,4-1-32,4 0 0,1-1 64,3 0-384,-1 2-96,-2 0-96,-1 1 0,-2 1 0,-1 1 0,-3 3 128,-2 2 160,-5 2 64,-6 3 96,-6 2-32,-5 3-32,-7 2 0,-4 2 0,-2 0 96,-1-1 0,2-2-64,2-4 0,7-5-160,6-6 0,9-6-736,10-8-224,9-9-992,1 0-2400</inkml:trace>
  <inkml:trace contextRef="#ctx0" brushRef="#br0" timeOffset="23333.481">10476 1490 7808,'-3'8'3520,"-4"8"-2816,-3 5-128,-2 6-384,-1 4-32,-3 6-96,-3 5 32,-1 3-64,-2 0 64,0-1 0,0-3-128,1-4 32,2-5 64,2-6 96,3-5 64,7-6 32,6-9-128,9-9-32,8-6-32,8-6 32,7-4 0,4-2 96,4 2-32,-1 1 64,0 3-64,-2 6 0,-2 6-96,-2 6-64,-2 7 32,-3 6-32,-4 6-96,-5 5 0,-6 3 64,-7 4 64,-6 2 0,-7 2 64,-5 0-64,-5 2 64,-4-3-128,-3-3-64,-4-7-32,-3-7 96,0-7-64,2-9 32,5-7-96,7-8 32,9-6-512,11-5-128,10-5-960,8-3-320,9-3-1120,-1 3-3296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8T14:59:26.009"/>
    </inkml:context>
    <inkml:brush xml:id="br0">
      <inkml:brushProperty name="width" value="0.1" units="cm"/>
      <inkml:brushProperty name="height" value="0.6" units="cm"/>
      <inkml:brushProperty name="color" value="#849398"/>
      <inkml:brushProperty name="inkEffects" value="pencil"/>
    </inkml:brush>
  </inkml:definitions>
  <inkml:trace contextRef="#ctx0" brushRef="#br0">88 445 7040,'2'0'3200,"3"2"-2496,1 1-96,0 3-128,-1 0 32,-1 5-64,-2 2 32,-4 4-256,-3 2-128,-2 4-64,-4 2 32,-2 2 32,-4 0-32,0-1-64,1-6 160,1-8-160,5-10-64,5-7-192,7-10-64,8-10 160,8-9 64,6-6 224,4-2 64,0 2 64,-1 6 64,-1 7-96,-3 9 32,-3 11-96,-2 9 64,-3 13 0,-2 10 96,-3 11-96,-4 9-64,-2 8-64,-2 6-96,-2 3-64,0 1 32,0-5-192,-1-7 0,1-9-416,-1-9-128,1-10-384,-1-11-128,-1-14-256,-1-15-64,-1-11-64,0-6 1184,-1-1 1568,-2 2 32,-3 1 128,-4 2-544,-3 5-192,-5 3-320,0 5 224,-1 3 128,2 5-288,2 2-64,4 2-128,4 2-64,6 1 160,6 1 128,7 1-96,5 0-32,5 0-160,4 1 0,0 1 0,-1 2 0,-3 1 64,-3 3 32,-5 2-32,-5 4 32,-7 4-64,-5 4 64,-7 4-64,-6 4 64,-3 1-64,-1-1-32,1-2-64,2-3 32,4-5-128,5-7 32,7-8-160,7-9-32,8-9-288,9-9-64,6-6-448,6-5-160,3-5-1632,-5 4-3680</inkml:trace>
  <inkml:trace contextRef="#ctx0" brushRef="#br0" timeOffset="618.05">460 495 6400,'1'4'3008,"1"5"-2208,-1 2 64,0 2-160,-1 2-32,1 2-160,-1 0-64,-1 2-256,-1 0 0,-1 2 32,0-2-192,0 0 0,2-3-32,0-4 0,-1-5-96,0-5 64,1-6-128,0-7-32,1-5 96,0-6 96,0-3 32,2-2-32,1 0 96,2 1 64,1 2-64,3 4 0,3 2 32,3 2 64,3 4-96,3 2 0,1 3-32,1 3 32,5 3 0,2 4 32,2 3-224,-1 3 0,-5 4-32,-7 3 64,-10 4-128,-10 2 64,-13 4-352,-13 2-192,-10 4 448,-8 4 224,-6 4 64,-4 3 32,-1 3 32,0 0 0,3-2 64,8-4 96,11-8-64,11-9-64,12-8 64,11-11 0,17-14-32,18-12 32,17-10-64,15-6 64,11-4-128,5 0 0,0 3-192,-5 5-64,-10 4-384,-11 5-32,-11 4-224,-12 4-32,-10 2-832,-11 1-352,-10 1-928,-6 1-2944</inkml:trace>
  <inkml:trace contextRef="#ctx0" brushRef="#br0" timeOffset="945.612">693 181 7552,'-3'8'3424,"-1"9"-2624,1 7-64,1 5-128,-1 6 96,0 4-320,-1 6-128,-2 6-160,-2 4-96,-2 6 32,-3 5-128,-1 1 64,-3 1-256,-1-1-128,-1-4-128,-1-5 0,2-9-64,2-10-32,2-9-672,5-11-288,3-9-992,6-9-576,3-6 1536,5-5 7488,11-3-2432,11 1-736,10 5-1472,6 4-704,4 7-256,-1 6-96,0 3-64,-4 2-224,-3 1 0,-6 0-288,-4-1-128,-4-2-416,-4-5-128,-3-5-1344,-2-10-1696,0-11 992,-3-3 768</inkml:trace>
  <inkml:trace contextRef="#ctx0" brushRef="#br0" timeOffset="1591.397">1323 0 8448,'-3'5'3968,"-4"8"-3296,-2 3-256,-3 4-288,-1 2-32,-1 4-32,-2 2-64,-1 3 32,-2 0-192,0 0-32,0-1-192,-1-1-96,-1-1 0,1-1 32,0-3-160,2-1-96,2-2-544,4-2-224,4-6 256,4-2 960,6-3 928,5-2 192,5-1 96,2 2-96,0 3 0,0 4-480,-2 2 128,-2 4 64,-2 3-128,-4 0 0,-2 1-256,-2 0-128,-2-3-32,-1-3-32,-1-5-96,0-6 0,1-7-32,3-8 0,3-9 96,3-8 64,3-10 0,3-5-32,4-3 96,2-1 64,1 2 288,1 4 160,0 7-96,-1 8 32,1 11-128,-1 11 0,1 13-96,-2 14 31,0 12-63,-1 13 0,-1 13-96,-2 13-32,-1 8-192,-1 5-32,-2 0-64,-2-4 96,-2-8-160,-2-10 64,-3-11-224,-3-13-31,-3-10-641,-3-13-288,-4-14-96,-3-17 0,-1-20-1984,2-6-4192</inkml:trace>
  <inkml:trace contextRef="#ctx0" brushRef="#br0" timeOffset="2586.474">1114 564 7552,'-6'1'3520,"-4"1"-2912,1 0-192,1 0-288,4-1-32,5 0-32,5-1 32,13-2-64,9 0 64,5 0-128,2 2 0,-1 0 32,-2 3 64,-5 2-32,-6 3 64,-8 1-224,-9 3 32,-8 1-128,-8 2 64,-6 2 32,-4 1 64,-2 0-32,-2 1 32,0 0 128,3-1 32,2 0 32,3-2 0,3-1-224,3-2 0,3-2-32,4-4 64,5-4-32,6-3 32,6-4 128,6-3 96,5-2 0,4-1 64,2 0-128,1 2 0,-2 1 32,-3 4 64,-4 5 192,-6 5 64,-5 5-160,-8 7-32,-9 9-128,-7 6-32,-8 6-32,-6 2-64,-4 1 32,-2 0 32,0-4-32,2-5-32,4-6 96,4-8 64,6-7 64,8-8 32,10-9 128,11-10 96,14-10-193,14-9-95,17-10 32,15-7 0,11-5-32,6-1-32,0 2-192,-4 3 32,-7 5-64,-9 6 0,-10 5 0,-10 6-64,-12 4-192,-10 4-63,-9 2-289,-8 0-128,-8 0-256,-6-1-160,-6 1 160,-4-2 96,-1-1 736,-1 0 416,1 0 448,2 2 256,1 2-352,3 4-128,3 5-64,4 4 96,3 7 32,2 8 96,3 7-192,2 7-64,1 7-96,2 4-64,0 4-192,0 3 32,-2 1 0,-3 3 64,-3 0-32,-3 2 64,-4-1 0,-4-2 32,-3-5-65,-3-5 33,-2-5 0,-4-7 32,-1-7 128,1-7 96,0-8-192,3-6-96,5-8-384,7-5-192,8-5-799,8-5-289,11-4-2624,1 4-5440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8T14:59:34.388"/>
    </inkml:context>
    <inkml:brush xml:id="br0">
      <inkml:brushProperty name="width" value="0.1" units="cm"/>
      <inkml:brushProperty name="height" value="0.6" units="cm"/>
      <inkml:brushProperty name="color" value="#849398"/>
      <inkml:brushProperty name="inkEffects" value="pencil"/>
    </inkml:brush>
  </inkml:definitions>
  <inkml:trace contextRef="#ctx0" brushRef="#br0">497 142 8832,'-1'0'4064,"-1"1"-3232,-3 3-192,-1 2-288,-2 4 32,-3 2-224,-4 4-96,-5 3-32,-5 3-32,-6 6 0,-7 4-160,-6 6-32,-4 2-128,-1 1-32,2-1-160,4-3-32,6-6-384,7-7-128,9-7 256,9-8 224,8-7 352,8-4 192,4-2 256,2-1 192,2 1 128,1 2 128,-1 3 0,-1 3-32,0 5-128,-1 4 0,1 5-96,-1 5 0,0 3-160,-2 4-96,1 0-64,-1-1-96,-1 0-64,-1-4 32,0-2-32,-1-5 0,-1-5 0,0-5-64,0-7-64,0-6 32,3-9-64,5-7 0,3-7 32,5-6 128,1-2 160,1 1 96,-1 2 128,-2 5 128,0 6-128,-1 6 0,0 9-192,-1 8-96,-1 7 64,0 7 64,-4 7-64,-1 5-64,-4 4 0,-3 5-32,-2 2-96,-2 1 64,-2 2-384,-1-2-224,-1-3-576,-2-4-192,-2-6-480,0-6-160,-2-7-736,0-7-2688</inkml:trace>
  <inkml:trace contextRef="#ctx0" brushRef="#br0" timeOffset="235.354">209 834 7936,'-1'0'3648,"-1"-1"-3104,1 0-224,2 0-192,4 1 64,6-1-32,7-1 64,6-1-128,7-1-64,5 0 0,1 0-128,1 0 0,-3 1-96,-4 1-32,-5 2-96,-7 3 32,-9 4-64,-9 2 64,-10 5 160,-9 3 128,-8 5 32,-5 1-32,-2 2-64,0-2-32,4-4-928,7-8-512,9-7-288,13-10-512,6-2-2144</inkml:trace>
  <inkml:trace contextRef="#ctx0" brushRef="#br0" timeOffset="703.749">819 420 8064,'-1'1'3648,"-3"1"-3104,-1 3-160,-2 4-160,-2 4 96,-3 6 32,-3 5 32,-4 5-192,-7 6-64,-3 2 64,-4 1 32,0 0 32,0-3-128,3-4-96,3-6-96,4-5 32,6-3-128,5-6-32,6-4 0,9-5 128,8-3 32,8-2 96,6-3-32,6-2-32,3 1 32,3 0 32,0 3 96,0 3 64,-1 2-96,-2 4-32,-2 2-96,-4 3-32,-5 4-128,-7 2 32,-6 3 128,-8 4 128,-9 4-32,-7 4 0,-9 3 32,-7 3 0,-8-2-64,-5-2 32,0-5 0,1-8 32,5-9-64,7-12-64,11-9-128,11-9 0,11-6-512,11-3-192,9-2-1216,10-2-512,9-1-704,-3 5-2976</inkml:trace>
  <inkml:trace contextRef="#ctx0" brushRef="#br0" timeOffset="1274.06">1633 191 9472,'0'0'4384,"0"0"-3520,0 0-192,-1 2-384,-1 1-32,-2 4-128,-3 3-32,-3 4-32,-6 5-64,-6 5 32,-8 6-128,-9 6 64,-10 3-256,-8 3-64,-5 0-160,-2-4-96,3-3-352,5-5-192,10-6 96,10-7 160,13-6 224,12-8 96,16-4 128,12-6 32,11-2 672,7-1 288,4 3 352,0 4 192,0 5-160,-3 8-32,-5 7-288,-4 6-128,-3 6-128,-6 4-64,-3 2-96,-5 1-32,-2-1-256,-3 0 0,-2-4-672,-1-5-224,0-8-704,3-9-256,5-13-1088,1-4-3200</inkml:trace>
  <inkml:trace contextRef="#ctx0" brushRef="#br0" timeOffset="2083.131">1825 156 8192,'0'0'3744,"1"1"-3168,0 0-192,2 0-224,2 2 0,2 2-256,1 2 0,1 1 32,1 1-384,1 1-192,-2 0 0,-1 0-32,-4-1 160,-4 0 160,-7 1 192,-5 2 96,-6 1 256,-6 3 192,-4 3 160,-2 3 64,-1 1 32,3-1 0,2-1-224,7-2 256,7-3-96,10-3 0,9-3 32,8-4-352,8-3-64,6-2-128,3-2 32,3-2-480,-3 0-160,-3 0-224,-6 1-64,-6 1 160,-7 2 160,-7 3 128,-6 3 192,-5 2 96,-5 2 128,-4 2 192,-1 1 192,0-1-96,1 1 64,1 0-224,2 0-32,3-1-224,4 1-64,3-1-96,4-1 64,5 0-32,5-3 64,5-3-64,5-2 0,4-2 32,3-2 64,1 0-32,0 0 128,0-1-64,-2 1 32,-3 0 128,-3 2 32,-6 1 96,-5 2 96,-7 3 0,-6 1 64,-8 3-64,-8 2 64,-7 3-64,-6 2 0,-3 3-160,-3 1-96,2 0 64,4-1 64,7-2 64,8-3 32,10-3 224,14-3 128,14-5-224,15-4-128,12-6-256,10-4 0,5-5-640,3-5-288,-1-4-512,-2-5-224,-2-4-1920,-11 3-4288</inkml:trace>
  <inkml:trace contextRef="#ctx0" brushRef="#br0" timeOffset="2530.964">2417 85 7040,'0'5'3328,"1"4"-2560,2 2-32,1 1-576,2 3-64,1 0-128,1 1-32,1 0 64,1-2-288,-1-1-128,-2-4-64,-1-3-32,-1-5-288,-3-4-64,-3-4 128,-2-3 32,-4-3 768,-2 0 320,-3-1 320,-2 0 128,-1 0 64,-2 3 0,1 1-224,2 2 0,4 1-192,5 0-32,7 2 224,11-2 192,12 0-160,14-1-96,12-1-225,9 0 1,7-1-160,4 1 32,1 0-160,-2 1-64,-5 1-96,-6 3 32,-8 1-192,-10 3 0,-9 3-128,-11 3 1,-11 5-97,-9 3 32,-8 4-128,-8 2-64,-6 2-288,-8 0-160,-7-2-1056,-6-2-416,-6-4-224,7-4-2144</inkml:trace>
  <inkml:trace contextRef="#ctx0" brushRef="#br0" timeOffset="3039.826">2659 50 6912,'2'2'3200,"4"3"-2272,2 2 64,2 1-320,1 0-64,0 1-288,-1 0-64,-2 0-128,-3 2-160,-1-1-64,-3 0-288,0-2-160,-1-2-160,2-3-32,3-2-32,5-3 0,4-2-544,5-3-288,3-3 992,2-1 448,-1 1 1376,-2 0 640,-2 2-800,-5 1-384,-4 3-192,-3 2 0,-4 2-128,-3 3-32,-2 3-64,-5 1 64,-3 4-224,-2-1-64,-2 1-192,-4 1-32,-4 0-64,-3 1 0,-3 1 224,-2 2 64,0-1 32,1 1 32,2-1 0,4-1 32,5-2-224,6-1 0,6-1 320,7-1 128,8-3-64,6-3-32,8-2-64,6-4-32,4-2-384,2-1-96,-1-2-480,-3 1-128,-3 0-448,-5 1-160,-7 2-1376,-5 1-3232</inkml:trace>
  <inkml:trace contextRef="#ctx0" brushRef="#br0" timeOffset="3256.367">2336 592 6144,'5'1'2880,"10"-1"-2080,6-1 64,8-1-224,10-5-64,10-3 32,10-3 0,6-5-320,2-2-160,-1-1-32,-4-1-416,-6 0-192,-10 1 64,-8 2 0,-9 2-288,-9 2-160,-8 3-1792,-8 2-1152,-5 2 1664,-4 2 608</inkml:trace>
  <inkml:trace contextRef="#ctx0" brushRef="#br0" timeOffset="3959.904">2906 301 7040,'-1'0'3200,"1"0"-2496,0 0-96,0 1-128,1 1 128,-1 2-160,-1 3 64,0 4-288,-3 3 0,-3 5 96,-2 4-64,-4 5 96,-3 1-192,-4 2-32,-5 1-288,-4 0-128,-3-2-352,-1-3-160,-1-3 96,3-4 64,6-5-480,5-4-128,7-3 64,8-5 160,9-4 1056,7-3 512,6-1 320,3-2 224,1 1-128,1 3 0,0 2-128,-3 5-32,-1 3-256,-4 5 0,-4 3-128,-2 4 64,-4 1-192,-2 2-96,-2 0-96,-2-2-96,-2-1 32,1-3-32,0-2 0,-1-3 64,1-3-96,0-3 0,2-5-128,2-5-32,4-6-128,4-5 32,4-3 160,3-1 128,3-1 160,1 0 128,1 1 64,1 1 32,1 2-192,0 2-65,-1 3 65,-1 4 32,-1 3-32,0 7 32,0 5-64,-4 7 64,-1 6-128,-3 6 0,-2 5-32,-3 5-64,-2 5-64,-2 4-32,-1 5-160,-2 0-64,0-1-416,0-3-159,-1-6-33,1-7 0,0-8-320,-2-10-160,1-11-1984,0-6-4352</inkml:trace>
  <inkml:trace contextRef="#ctx0" brushRef="#br0" timeOffset="4275.087">2871 865 8704,'0'-1'4064,"3"-1"-3232,3 1-192,4 0-288,2 1-32,4 0-288,1-1 0,2 0-32,1 0 0,1-1 64,-1 1-256,-2 0-96,-2 1 0,-3-1 96,-5 1-128,-3 1 0,-5 0 0,-4 3 32,-4 1 192,-3 1 32,-2 2 64,-3 2 0,0 0 192,-1 0 128,0 0-160,2 0-32,2-1-64,2 0 32,4 0 0,4 0 96,5-1-160,3-1-96,5-1 32,3-1 0,1-2-128,1-1 32,-3-1-352,-2 0-96,-4 2-576,-5 1-192,-5 3-1760,-3 1-3776</inkml:trace>
  <inkml:trace contextRef="#ctx0" brushRef="#br0" timeOffset="4458.69">2417 1283 8832,'-5'5'4064,"0"4"-2816,5 1 32,9 0-65,15-1 65,18-1-448,20-3-160,21-2-384,22-3 96,21-2 96,17-4-800,12-7-288,12-8-3487,7-10-1441,2-12 1248,-29 3-1440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08T14:59:30.104"/>
    </inkml:context>
    <inkml:brush xml:id="br0">
      <inkml:brushProperty name="width" value="0.1" units="cm"/>
      <inkml:brushProperty name="height" value="0.6" units="cm"/>
      <inkml:brushProperty name="color" value="#849398"/>
      <inkml:brushProperty name="inkEffects" value="pencil"/>
    </inkml:brush>
  </inkml:definitions>
  <inkml:trace contextRef="#ctx0" brushRef="#br0">978 42 6656,'2'-2'3104,"4"0"-2272,3 0 32,6 1-32,6-1 64,11 0-288,10-1-32,11-1-352,9 0-192,4 2-64,1-1-32,-4 1-64,-8-1-416,-8 2-128,-9-1-160,-8-1-32,-10 1-672,-9 1-192,-9 2-1024,-6 1-2720</inkml:trace>
  <inkml:trace contextRef="#ctx0" brushRef="#br0" timeOffset="251.792">1103 126 5888,'0'0'2784,"1"0"-2080,0 0 64,0 0-192,1 0-32,0 0-288,1 0-96,2 0-96,-1-1-128,-1 0 32,-1 0-32,-1 0 0,0 0 0,-1 1-64,0 0-64,0 0-32,0 0-96,0-1-32,2-1-160,1 0-32,0 0-96,-1-1-32,1 0-1664,-1-1-3200</inkml:trace>
  <inkml:trace contextRef="#ctx0" brushRef="#br0" timeOffset="-985.08">42 800 7680,'-8'4'3520,"-2"5"-2976,1 3-224,1 3-64,4 4 96,2 4-64,3 5 64,2 6-192,1 4-32,2 4 0,-2 1-64,0-1 32,-1-4-64,-2-5 64,0-7 64,-1-10 128,1-11-128,2-15-96,2-15-32,5-14-32,4-13 0,5-10 0,6-8 64,6-4 96,7-1 224,8 0 64,5 7-32,5 9 63,3 13-255,1 15-64,1 17-160,-1 19-32,-3 19 96,-5 15 32,-5 16-128,-7 13 32,-7 10 0,-6 8 0,-7 2-224,-5 0-96,-5-6-383,-3-7-129,-6-10-256,-6-11-64,-6-11-1184,-10-14-512,-8-14 32,-1-11-2016</inkml:trace>
  <inkml:trace contextRef="#ctx0" brushRef="#br0" timeOffset="-514.9">350 910 6912,'0'3'3200,"0"3"-2752,2 2-192,1 2-32,1 2 128,0 1-128,0 0-64,-1 0-64,-1-1 64,-1-3 32,0-2 64,-1-4 64,0-4-32,-2-5 0,0-6-160,0-4-32,0-5-96,1-2-32,0 0 96,1 1 32,0 2 32,1 4 0,1 2-64,2 3 32,2 3 0,2 2 32,3 3-64,1 1 32,2 3-128,1 1-64,-1 4-32,0 3 0,-3 4 0,-2 2 0,-5 4 96,-3 2 0,-5 3-64,-3 2 0,-4 3-32,-4 1 0,-2 2 96,-2-2 0,1-3 32,1-4 64,2-3-32,2-4-32,3-3 32,2-3 32,3-3-32,3-3 64,5-1-128,5-4 0,5-3-320,5-3-96,5-2-352,4-2-64,1-1-384,0 0-160,-3 2-1280,-4 2-3072</inkml:trace>
  <inkml:trace contextRef="#ctx0" brushRef="#br0" timeOffset="-346.889">280 1337 7296,'-5'6'3328,"-2"2"-2752,2 2-96,2-1-160,5 0 128,4-1-224,6-2-128,5-2-64,8-1-544,7-4-128,8-3-800,10-6-288,9-8-1088,-5-2-2848</inkml:trace>
  <inkml:trace contextRef="#ctx0" brushRef="#br0" timeOffset="1318.178">1658 126 7040,'-4'-1'3200,"-2"0"-2336,1 0-64,1 0-12704</inkml:trace>
  <inkml:trace contextRef="#ctx0" brushRef="#br0" timeOffset="1720.91">1623 139 12768,'-3'4'640,"-3"7"-352,-6 10-192,-6 12 0,-6 12 0,-7 10 32,-5 8-64,-5 2-64,-3-1-64,0-5 32,2-7-192,4-9-96,5-10-256,6-9-96,5-12 0,6-13 0,6-13 224,4-15 128,5-14 192,2-9 64,2-5 320,-1 0 224,1 6 128,-1 6 96,-1 8-192,0 9-32,0 9-96,2 10 0,3 11 0,3 12 0,6 12-64,4 9-32,5 8-160,3 4-96,2 3-96,0-1 32,-1-3-256,-1-4-128,-3-6-416,-2-8-128,-2-6-128,-3-7 32,-1-6-1952,-1-8-1056,-1-5 1984,-2-3 640</inkml:trace>
  <inkml:trace contextRef="#ctx0" brushRef="#br0" timeOffset="2303.611">1544 641 7808,'-2'-1'3648,"-1"1"-2880,2 0-96,2 0 128,5-1 160,5-3-256,6-4 0,7-4-416,6-4-33,8-3-31,5-4-96,6-2-96,3-3-96,1 1-32,-3 0-96,-5 2-31,-8 1-161,-9 2-288,-10 0-64,-10 3-256,-8 2-96,-9 1-448,-6 2-256,-4 0-1216,-3 1 5600,0-1-1088,1-2 0,1 0-640,3 1-384,3 0-160,3 4 32,6 12 0,3 16-32,4 19 96,2 16 64,-1 13-256,0 10-128,-1 4-64,-1 3 32,-1 1-32,-2-1-32,-1-3-64,-1-3 32,-1-7 96,-1-7 96,-1-11 0,-2-10 64,-2-12-192,-2-12-32,-2-12 63,-1-12 33,-2-12-32,-1-8-64,-1-6-64,1 0 32,1 0 160,1 4 64,1 3-224,4 4-128,5 2 0,6 1 33,6 1-225,8-1-32,8 0-192,8-1-128,5 0-320,6 0-96,3 0-2272,0-2-1280,-2-1 2208,-9 2 800</inkml:trace>
  <inkml:trace contextRef="#ctx0" brushRef="#br0" timeOffset="2563.638">2486 82 8064,'0'1'3744,"1"2"-3104,3 2-224,2 2-224,0 2-32,1 2-320,-1 1-64,1 3 128,-1 0-608,0 0-224,-3 0-384,-2-1-64,-2 0-1312,-2-4-3040</inkml:trace>
  <inkml:trace contextRef="#ctx0" brushRef="#br0" timeOffset="2754.362">2154 394 6784,'-5'2'3104,"0"2"-2400,3 1-64,4-2 96,8-2 192,10-4-320,10-4-96,7-5-288,7-6-224,3-3-32,2-3-320,-1-1-160,-2 1-256,-6 2-64,-6 3-704,-7 3-192,-9 4-1088,-7 5-2848</inkml:trace>
  <inkml:trace contextRef="#ctx0" brushRef="#br0" timeOffset="2963.285">2293 522 7808,'0'10'3520,"0"9"-2624,0 6-64,0 1-384,0 1-96,0 0-192,-3-2-128,0 0 0,-2-1-384,-1-2-96,-1-2-480,0-3-128,1-4-10240</inkml:trace>
  <inkml:trace contextRef="#ctx0" brushRef="#br0" timeOffset="3093.553">2486 623 7808,'0'5'3648,"0"6"-2752,1 1-64,1 2-608,1-1-96,1 0-256,0-2 0,0-2 64,0-4-608,0-2-1888,2-6-1664,3-3 928,1-2 832</inkml:trace>
  <inkml:trace contextRef="#ctx0" brushRef="#br0" timeOffset="3273.209">2649 557 7040,'-1'1'3200,"0"2"-2752,1 1-192,-1-2-224,1 2-32,-1-1-64,3 1 32,4 0-320,4 1-160,4-2-544,3-1-192,1-1-1184,-2 0-2848</inkml:trace>
  <inkml:trace contextRef="#ctx0" brushRef="#br0" timeOffset="3510.652">2849 610 6784,'-1'4'3200,"-4"4"-2272,-2 2-32,-3 2-256,-3 2-32,-5 2-96,-4 3 96,-11 9 128,-6 6-192,-2 5-160,1 1 32,3 1-65,5-1 33,4-3-64,7-4-32,5-3-32,6-5 0,8-6-128,9-8-96,10-8-864,12-8-319,13-6-417,13-5-96,11-5-1056,10-3-1760,8-2 1120,-11 4 864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47E1E-F999-48B7-BAE0-1DDECFD0C5A4}" type="datetimeFigureOut">
              <a:rPr lang="zh-CN" altLang="en-US" smtClean="0"/>
              <a:t>2020/5/27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978F9-44DF-46A6-B661-3E3CB46B4FD8}" type="slidenum">
              <a:rPr lang="zh-CN" altLang="en-US" smtClean="0"/>
              <a:t>‹#›</a:t>
            </a:fld>
            <a:endParaRPr lang="zh-CN" altLang="en-US"/>
          </a:p>
        </p:txBody>
      </p:sp>
    </p:spTree>
    <p:extLst>
      <p:ext uri="{BB962C8B-B14F-4D97-AF65-F5344CB8AC3E}">
        <p14:creationId xmlns:p14="http://schemas.microsoft.com/office/powerpoint/2010/main" val="591042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F1</a:t>
            </a:r>
            <a:r>
              <a:rPr lang="zh-CN" altLang="en-US" sz="1200" b="0" i="0" kern="1200">
                <a:solidFill>
                  <a:schemeClr val="tx1"/>
                </a:solidFill>
                <a:effectLst/>
                <a:latin typeface="+mn-lt"/>
                <a:ea typeface="+mn-ea"/>
                <a:cs typeface="+mn-cs"/>
              </a:rPr>
              <a:t>原图，</a:t>
            </a:r>
            <a:r>
              <a:rPr lang="en-US" altLang="zh-CN" sz="1200" b="0" i="0" kern="1200">
                <a:solidFill>
                  <a:schemeClr val="tx1"/>
                </a:solidFill>
                <a:effectLst/>
                <a:latin typeface="+mn-lt"/>
                <a:ea typeface="+mn-ea"/>
                <a:cs typeface="+mn-cs"/>
              </a:rPr>
              <a:t>F2</a:t>
            </a:r>
            <a:r>
              <a:rPr lang="zh-CN" altLang="en-US" sz="1200" b="0" i="0" kern="1200">
                <a:solidFill>
                  <a:schemeClr val="tx1"/>
                </a:solidFill>
                <a:effectLst/>
                <a:latin typeface="+mn-lt"/>
                <a:ea typeface="+mn-ea"/>
                <a:cs typeface="+mn-cs"/>
              </a:rPr>
              <a:t>应用全空间的特征归一化，例如</a:t>
            </a:r>
            <a:r>
              <a:rPr lang="en-US" altLang="zh-CN" sz="1200" b="0" i="0" kern="1200">
                <a:solidFill>
                  <a:schemeClr val="tx1"/>
                </a:solidFill>
                <a:effectLst/>
                <a:latin typeface="+mn-lt"/>
                <a:ea typeface="+mn-ea"/>
                <a:cs typeface="+mn-cs"/>
              </a:rPr>
              <a:t>IN</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F3</a:t>
            </a:r>
            <a:r>
              <a:rPr lang="zh-CN" altLang="en-US" sz="1200" b="0" i="0" kern="1200">
                <a:solidFill>
                  <a:schemeClr val="tx1"/>
                </a:solidFill>
                <a:effectLst/>
                <a:latin typeface="+mn-lt"/>
                <a:ea typeface="+mn-ea"/>
                <a:cs typeface="+mn-cs"/>
              </a:rPr>
              <a:t>是</a:t>
            </a:r>
            <a:r>
              <a:rPr lang="en-US" altLang="zh-CN" sz="1200" b="0" i="0" kern="1200">
                <a:solidFill>
                  <a:schemeClr val="tx1"/>
                </a:solidFill>
                <a:effectLst/>
                <a:latin typeface="+mn-lt"/>
                <a:ea typeface="+mn-ea"/>
                <a:cs typeface="+mn-cs"/>
              </a:rPr>
              <a:t>RN</a:t>
            </a:r>
          </a:p>
          <a:p>
            <a:r>
              <a:rPr lang="zh-CN" altLang="en-US" sz="1200" b="0" i="0" kern="1200">
                <a:solidFill>
                  <a:schemeClr val="tx1"/>
                </a:solidFill>
                <a:effectLst/>
                <a:latin typeface="+mn-lt"/>
                <a:ea typeface="+mn-ea"/>
                <a:cs typeface="+mn-cs"/>
              </a:rPr>
              <a:t>先进的网络提高性能，但忽略了图像修复问题的固有性质。与一般视觉任务的输入图像不同，图像修复输入图像具有损坏的区域，这些区域通常独立于未损坏的区域。将损坏的图像作为一般的空间一致性图像输入到神经网络中可能会产生问题，例如无效（损坏）像素的卷积以及归一化的均值和方差。</a:t>
            </a:r>
            <a:r>
              <a:rPr lang="zh-CN" altLang="en-US" sz="1200" b="1" i="0" kern="1200">
                <a:solidFill>
                  <a:schemeClr val="tx1"/>
                </a:solidFill>
                <a:effectLst/>
                <a:latin typeface="+mn-lt"/>
                <a:ea typeface="+mn-ea"/>
                <a:cs typeface="+mn-cs"/>
              </a:rPr>
              <a:t>现有方法均无法解决修复网络中归一化的均值和方差漂移问题。</a:t>
            </a:r>
            <a:endParaRPr lang="en-US" altLang="zh-CN" sz="1200" b="1"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大多数现有方法在其网络中应用特征归一化（</a:t>
            </a:r>
            <a:r>
              <a:rPr lang="en-US" altLang="zh-CN" sz="1200" b="0" i="0" kern="1200">
                <a:solidFill>
                  <a:schemeClr val="tx1"/>
                </a:solidFill>
                <a:effectLst/>
                <a:latin typeface="+mn-lt"/>
                <a:ea typeface="+mn-ea"/>
                <a:cs typeface="+mn-cs"/>
              </a:rPr>
              <a:t>FN</a:t>
            </a:r>
            <a:r>
              <a:rPr lang="zh-CN" altLang="en-US" sz="1200" b="0" i="0" kern="1200">
                <a:solidFill>
                  <a:schemeClr val="tx1"/>
                </a:solidFill>
                <a:effectLst/>
                <a:latin typeface="+mn-lt"/>
                <a:ea typeface="+mn-ea"/>
                <a:cs typeface="+mn-cs"/>
              </a:rPr>
              <a:t>）来帮助训练，并且现有</a:t>
            </a:r>
            <a:r>
              <a:rPr lang="en-US" altLang="zh-CN" sz="1200" b="0" i="0" kern="1200">
                <a:solidFill>
                  <a:schemeClr val="tx1"/>
                </a:solidFill>
                <a:effectLst/>
                <a:latin typeface="+mn-lt"/>
                <a:ea typeface="+mn-ea"/>
                <a:cs typeface="+mn-cs"/>
              </a:rPr>
              <a:t>FN</a:t>
            </a:r>
            <a:r>
              <a:rPr lang="zh-CN" altLang="en-US" sz="1200" b="0" i="0" kern="1200">
                <a:solidFill>
                  <a:schemeClr val="tx1"/>
                </a:solidFill>
                <a:effectLst/>
                <a:latin typeface="+mn-lt"/>
                <a:ea typeface="+mn-ea"/>
                <a:cs typeface="+mn-cs"/>
              </a:rPr>
              <a:t>方法通常跨空间维度对特征进行归一化，而忽略损坏的区域并导致归一化的均值和方差移动。</a:t>
            </a:r>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Mask</a:t>
            </a:r>
            <a:r>
              <a:rPr lang="zh-CN" altLang="en-US" sz="1200" b="0" i="0" kern="1200">
                <a:solidFill>
                  <a:schemeClr val="tx1"/>
                </a:solidFill>
                <a:effectLst/>
                <a:latin typeface="+mn-lt"/>
                <a:ea typeface="+mn-ea"/>
                <a:cs typeface="+mn-cs"/>
              </a:rPr>
              <a:t>区域设为</a:t>
            </a:r>
            <a:r>
              <a:rPr lang="en-US" altLang="zh-CN" sz="1200" b="0" i="0" kern="1200">
                <a:solidFill>
                  <a:schemeClr val="tx1"/>
                </a:solidFill>
                <a:effectLst/>
                <a:latin typeface="+mn-lt"/>
                <a:ea typeface="+mn-ea"/>
                <a:cs typeface="+mn-cs"/>
              </a:rPr>
              <a:t>255.</a:t>
            </a:r>
          </a:p>
          <a:p>
            <a:r>
              <a:rPr lang="zh-CN" altLang="en-US" sz="1200" b="0" i="0" kern="1200">
                <a:solidFill>
                  <a:schemeClr val="tx1"/>
                </a:solidFill>
                <a:effectLst/>
                <a:latin typeface="+mn-lt"/>
                <a:ea typeface="+mn-ea"/>
                <a:cs typeface="+mn-cs"/>
              </a:rPr>
              <a:t>在避免均值方差偏移的同时，结合了归一化的特点，加速收敛。</a:t>
            </a:r>
            <a:endParaRPr lang="zh-CN" altLang="en-US" b="1"/>
          </a:p>
        </p:txBody>
      </p:sp>
      <p:sp>
        <p:nvSpPr>
          <p:cNvPr id="4" name="灯片编号占位符 3"/>
          <p:cNvSpPr>
            <a:spLocks noGrp="1"/>
          </p:cNvSpPr>
          <p:nvPr>
            <p:ph type="sldNum" sz="quarter" idx="5"/>
          </p:nvPr>
        </p:nvSpPr>
        <p:spPr/>
        <p:txBody>
          <a:bodyPr/>
          <a:lstStyle/>
          <a:p>
            <a:fld id="{082449D8-7A37-4177-8A3C-E62CD75B60B3}" type="slidenum">
              <a:rPr lang="zh-CN" altLang="en-US" smtClean="0"/>
              <a:t>2</a:t>
            </a:fld>
            <a:endParaRPr lang="zh-CN" altLang="en-US"/>
          </a:p>
        </p:txBody>
      </p:sp>
    </p:spTree>
    <p:extLst>
      <p:ext uri="{BB962C8B-B14F-4D97-AF65-F5344CB8AC3E}">
        <p14:creationId xmlns:p14="http://schemas.microsoft.com/office/powerpoint/2010/main" val="511443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很自然地引出本文的核心思想：在空间上对特征图进行归一化，空间划分的标准就是从输入特征图上学习到的一个语义分割图，当然这是一个软化的语义分割图。</a:t>
            </a:r>
          </a:p>
        </p:txBody>
      </p:sp>
      <p:sp>
        <p:nvSpPr>
          <p:cNvPr id="4" name="灯片编号占位符 3"/>
          <p:cNvSpPr>
            <a:spLocks noGrp="1"/>
          </p:cNvSpPr>
          <p:nvPr>
            <p:ph type="sldNum" sz="quarter" idx="5"/>
          </p:nvPr>
        </p:nvSpPr>
        <p:spPr/>
        <p:txBody>
          <a:bodyPr/>
          <a:lstStyle/>
          <a:p>
            <a:fld id="{7B1797E4-B0F2-4C06-A66E-42B583016EB8}" type="slidenum">
              <a:rPr lang="zh-CN" altLang="en-US" smtClean="0"/>
              <a:t>13</a:t>
            </a:fld>
            <a:endParaRPr lang="zh-CN" altLang="en-US"/>
          </a:p>
        </p:txBody>
      </p:sp>
    </p:spTree>
    <p:extLst>
      <p:ext uri="{BB962C8B-B14F-4D97-AF65-F5344CB8AC3E}">
        <p14:creationId xmlns:p14="http://schemas.microsoft.com/office/powerpoint/2010/main" val="385267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语义布局学习模块又分为两部分，一路是简单的卷积层，尝试直接从输入特征图中预测出一个软性的语义分割图，但是作者后来发现这样不能直接产生希望的结果，后来分析是因为缺少一定的约束，所以后来又引入了自采样正则化的网络。这个主要思想是从输入的特征图中随机采样几个点，用这些点跟特征图算相似度，来进行一定的约束，后面仔细讲，这部分类似</a:t>
            </a:r>
            <a:r>
              <a:rPr lang="en-US" altLang="zh-CN" sz="1200" b="0" i="0" kern="1200">
                <a:solidFill>
                  <a:schemeClr val="tx1"/>
                </a:solidFill>
                <a:effectLst/>
                <a:latin typeface="+mn-lt"/>
                <a:ea typeface="+mn-ea"/>
                <a:cs typeface="+mn-cs"/>
              </a:rPr>
              <a:t>SA</a:t>
            </a:r>
            <a:r>
              <a:rPr lang="zh-CN" altLang="en-US" sz="1200" b="0" i="0" kern="1200">
                <a:solidFill>
                  <a:schemeClr val="tx1"/>
                </a:solidFill>
                <a:effectLst/>
                <a:latin typeface="+mn-lt"/>
                <a:ea typeface="+mn-ea"/>
                <a:cs typeface="+mn-cs"/>
              </a:rPr>
              <a:t>，但是不同：没有全部连，只算采样的几个点。之后根据合成的</a:t>
            </a:r>
            <a:r>
              <a:rPr lang="en-US" altLang="zh-CN" sz="1200" b="0" i="0" kern="1200">
                <a:solidFill>
                  <a:schemeClr val="tx1"/>
                </a:solidFill>
                <a:effectLst/>
                <a:latin typeface="+mn-lt"/>
                <a:ea typeface="+mn-ea"/>
                <a:cs typeface="+mn-cs"/>
              </a:rPr>
              <a:t>region </a:t>
            </a:r>
            <a:r>
              <a:rPr lang="zh-CN" altLang="en-US" sz="1200" b="0" i="0" kern="1200">
                <a:solidFill>
                  <a:schemeClr val="tx1"/>
                </a:solidFill>
                <a:effectLst/>
                <a:latin typeface="+mn-lt"/>
                <a:ea typeface="+mn-ea"/>
                <a:cs typeface="+mn-cs"/>
              </a:rPr>
              <a:t>分割图，就可以进行</a:t>
            </a:r>
            <a:r>
              <a:rPr lang="en-US" altLang="zh-CN" sz="1200" b="0" i="0" kern="1200">
                <a:solidFill>
                  <a:schemeClr val="tx1"/>
                </a:solidFill>
                <a:effectLst/>
                <a:latin typeface="+mn-lt"/>
                <a:ea typeface="+mn-ea"/>
                <a:cs typeface="+mn-cs"/>
              </a:rPr>
              <a:t>RN</a:t>
            </a:r>
            <a:r>
              <a:rPr lang="zh-CN" altLang="en-US" sz="1200" b="0" i="0" kern="1200">
                <a:solidFill>
                  <a:schemeClr val="tx1"/>
                </a:solidFill>
                <a:effectLst/>
                <a:latin typeface="+mn-lt"/>
                <a:ea typeface="+mn-ea"/>
                <a:cs typeface="+mn-cs"/>
              </a:rPr>
              <a:t>了。</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因为这些有相似语义的特征点的分布在归一化操作后变得紧密了，所以该归一化操作自然会增强其关系，免受空间距离的限制。通过这些点独有的可学习的仿射变换，其共有特点得到了保留甚至是强化。</a:t>
            </a:r>
          </a:p>
        </p:txBody>
      </p:sp>
      <p:sp>
        <p:nvSpPr>
          <p:cNvPr id="4" name="灯片编号占位符 3"/>
          <p:cNvSpPr>
            <a:spLocks noGrp="1"/>
          </p:cNvSpPr>
          <p:nvPr>
            <p:ph type="sldNum" sz="quarter" idx="5"/>
          </p:nvPr>
        </p:nvSpPr>
        <p:spPr/>
        <p:txBody>
          <a:bodyPr/>
          <a:lstStyle/>
          <a:p>
            <a:fld id="{7B1797E4-B0F2-4C06-A66E-42B583016EB8}" type="slidenum">
              <a:rPr lang="zh-CN" altLang="en-US" smtClean="0"/>
              <a:t>14</a:t>
            </a:fld>
            <a:endParaRPr lang="zh-CN" altLang="en-US"/>
          </a:p>
        </p:txBody>
      </p:sp>
    </p:spTree>
    <p:extLst>
      <p:ext uri="{BB962C8B-B14F-4D97-AF65-F5344CB8AC3E}">
        <p14:creationId xmlns:p14="http://schemas.microsoft.com/office/powerpoint/2010/main" val="306762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一路是用学习的卷积核参数来模拟语义实体，另一路是用真实的语义实体来做正则。</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16</a:t>
            </a:fld>
            <a:endParaRPr lang="zh-CN" altLang="en-US"/>
          </a:p>
        </p:txBody>
      </p:sp>
    </p:spTree>
    <p:extLst>
      <p:ext uri="{BB962C8B-B14F-4D97-AF65-F5344CB8AC3E}">
        <p14:creationId xmlns:p14="http://schemas.microsoft.com/office/powerpoint/2010/main" val="308780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cv2.applyColorMap()</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分析原因：这种训练策略下，所有特征点只会跟单个语义实体响应很高，对其他的没有相应；同时没有设计显示的规则去禁止那些没有用的语义实体（跟现有的特征点联系低的）的出现。如果没有正则化约束，卷积核里的参数其实是瞎猜的，可能只能猜对一种，但是又没有去禁止它瞎猜</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8B1978F9-44DF-46A6-B661-3E3CB46B4FD8}" type="slidenum">
              <a:rPr lang="zh-CN" altLang="en-US" smtClean="0"/>
              <a:t>18</a:t>
            </a:fld>
            <a:endParaRPr lang="zh-CN" altLang="en-US"/>
          </a:p>
        </p:txBody>
      </p:sp>
    </p:spTree>
    <p:extLst>
      <p:ext uri="{BB962C8B-B14F-4D97-AF65-F5344CB8AC3E}">
        <p14:creationId xmlns:p14="http://schemas.microsoft.com/office/powerpoint/2010/main" val="205777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加入自采样分支，希望它提供一个合理的语义布局估计的初始化，从而避免产生平凡的解</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19</a:t>
            </a:fld>
            <a:endParaRPr lang="zh-CN" altLang="en-US"/>
          </a:p>
        </p:txBody>
      </p:sp>
    </p:spTree>
    <p:extLst>
      <p:ext uri="{BB962C8B-B14F-4D97-AF65-F5344CB8AC3E}">
        <p14:creationId xmlns:p14="http://schemas.microsoft.com/office/powerpoint/2010/main" val="224815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从特征图随机才</a:t>
            </a:r>
            <a:r>
              <a:rPr lang="en-US" altLang="zh-CN"/>
              <a:t>n</a:t>
            </a:r>
            <a:r>
              <a:rPr lang="zh-CN" altLang="en-US"/>
              <a:t>个点，作为语义实体的备选，当且仅当现在用的语义实体跟特征图的响应特别低时才会被激活。</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20</a:t>
            </a:fld>
            <a:endParaRPr lang="zh-CN" altLang="en-US"/>
          </a:p>
        </p:txBody>
      </p:sp>
    </p:spTree>
    <p:extLst>
      <p:ext uri="{BB962C8B-B14F-4D97-AF65-F5344CB8AC3E}">
        <p14:creationId xmlns:p14="http://schemas.microsoft.com/office/powerpoint/2010/main" val="1820459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通过语义分割图，把</a:t>
            </a:r>
            <a:r>
              <a:rPr lang="en-US" altLang="zh-CN"/>
              <a:t>n</a:t>
            </a:r>
            <a:r>
              <a:rPr lang="zh-CN" altLang="en-US"/>
              <a:t>个语义区域提取出来，算均值标准差，再归一化，再点乘上这个分割图，确保这个操作限定在当前语义区域内进行。</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22</a:t>
            </a:fld>
            <a:endParaRPr lang="zh-CN" altLang="en-US"/>
          </a:p>
        </p:txBody>
      </p:sp>
    </p:spTree>
    <p:extLst>
      <p:ext uri="{BB962C8B-B14F-4D97-AF65-F5344CB8AC3E}">
        <p14:creationId xmlns:p14="http://schemas.microsoft.com/office/powerpoint/2010/main" val="4160474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940129-EB2E-4CCE-B0E6-588E26206E42}" type="slidenum">
              <a:rPr lang="zh-CN" altLang="en-US" smtClean="0"/>
              <a:t>24</a:t>
            </a:fld>
            <a:endParaRPr lang="zh-CN" altLang="en-US"/>
          </a:p>
        </p:txBody>
      </p:sp>
    </p:spTree>
    <p:extLst>
      <p:ext uri="{BB962C8B-B14F-4D97-AF65-F5344CB8AC3E}">
        <p14:creationId xmlns:p14="http://schemas.microsoft.com/office/powerpoint/2010/main" val="59812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1978F9-44DF-46A6-B661-3E3CB46B4FD8}" type="slidenum">
              <a:rPr lang="zh-CN" altLang="en-US" smtClean="0"/>
              <a:t>26</a:t>
            </a:fld>
            <a:endParaRPr lang="zh-CN" altLang="en-US"/>
          </a:p>
        </p:txBody>
      </p:sp>
    </p:spTree>
    <p:extLst>
      <p:ext uri="{BB962C8B-B14F-4D97-AF65-F5344CB8AC3E}">
        <p14:creationId xmlns:p14="http://schemas.microsoft.com/office/powerpoint/2010/main" val="1068418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32</a:t>
            </a:r>
            <a:r>
              <a:rPr lang="zh-CN" altLang="en-US"/>
              <a:t>*</a:t>
            </a:r>
            <a:r>
              <a:rPr lang="en-US" altLang="zh-CN"/>
              <a:t>32AN</a:t>
            </a:r>
            <a:r>
              <a:rPr lang="zh-CN" altLang="en-US"/>
              <a:t>代替</a:t>
            </a:r>
            <a:r>
              <a:rPr lang="en-US" altLang="zh-CN"/>
              <a:t>SA</a:t>
            </a:r>
          </a:p>
          <a:p>
            <a:r>
              <a:rPr lang="en-US" altLang="zh-CN"/>
              <a:t>Baseline</a:t>
            </a:r>
            <a:r>
              <a:rPr lang="zh-CN" altLang="en-US"/>
              <a:t>是</a:t>
            </a:r>
            <a:r>
              <a:rPr lang="en-US" altLang="zh-CN"/>
              <a:t>SA-GAN</a:t>
            </a:r>
            <a:r>
              <a:rPr lang="zh-CN" altLang="en-US"/>
              <a:t>，把里面的</a:t>
            </a:r>
            <a:r>
              <a:rPr lang="en-US" altLang="zh-CN"/>
              <a:t>conditional BN</a:t>
            </a:r>
            <a:r>
              <a:rPr lang="zh-CN" altLang="en-US"/>
              <a:t>换成</a:t>
            </a:r>
            <a:r>
              <a:rPr lang="en-US" altLang="zh-CN"/>
              <a:t>AN</a:t>
            </a:r>
          </a:p>
          <a:p>
            <a:r>
              <a:rPr lang="zh-CN" altLang="en-US"/>
              <a:t>测试阶段去掉正则化项，自采样正则化部分，</a:t>
            </a:r>
            <a:r>
              <a:rPr lang="en-US" altLang="zh-CN"/>
              <a:t>t=0</a:t>
            </a:r>
            <a:r>
              <a:rPr lang="zh-CN" altLang="en-US"/>
              <a:t>关闭分支</a:t>
            </a:r>
            <a:endParaRPr lang="en-US" altLang="zh-CN"/>
          </a:p>
        </p:txBody>
      </p:sp>
      <p:sp>
        <p:nvSpPr>
          <p:cNvPr id="4" name="灯片编号占位符 3"/>
          <p:cNvSpPr>
            <a:spLocks noGrp="1"/>
          </p:cNvSpPr>
          <p:nvPr>
            <p:ph type="sldNum" sz="quarter" idx="5"/>
          </p:nvPr>
        </p:nvSpPr>
        <p:spPr/>
        <p:txBody>
          <a:bodyPr/>
          <a:lstStyle/>
          <a:p>
            <a:fld id="{8B1978F9-44DF-46A6-B661-3E3CB46B4FD8}" type="slidenum">
              <a:rPr lang="zh-CN" altLang="en-US" smtClean="0"/>
              <a:t>27</a:t>
            </a:fld>
            <a:endParaRPr lang="zh-CN" altLang="en-US"/>
          </a:p>
        </p:txBody>
      </p:sp>
    </p:spTree>
    <p:extLst>
      <p:ext uri="{BB962C8B-B14F-4D97-AF65-F5344CB8AC3E}">
        <p14:creationId xmlns:p14="http://schemas.microsoft.com/office/powerpoint/2010/main" val="407130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Msr</a:t>
            </a:r>
            <a:r>
              <a:rPr lang="zh-CN" altLang="en-US"/>
              <a:t>空间响应图</a:t>
            </a:r>
            <a:endParaRPr lang="en-US" altLang="zh-CN"/>
          </a:p>
          <a:p>
            <a:r>
              <a:rPr lang="zh-CN" altLang="en-US"/>
              <a:t>全局的像素级仿射变换：空间响应图具有全局的空间信息，在上面卷积能够学习到一个全局的表征，用来促进两个区域的融合。</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确定了</a:t>
            </a:r>
            <a:r>
              <a:rPr lang="en-US" altLang="zh-CN"/>
              <a:t>mask</a:t>
            </a:r>
            <a:r>
              <a:rPr lang="zh-CN" altLang="en-US"/>
              <a:t>，之后的操作跟</a:t>
            </a:r>
            <a:r>
              <a:rPr lang="en-US" altLang="zh-CN"/>
              <a:t>RN-B</a:t>
            </a:r>
            <a:r>
              <a:rPr lang="zh-CN" altLang="en-US"/>
              <a:t>一样。每个</a:t>
            </a:r>
            <a:r>
              <a:rPr lang="en-US" altLang="zh-CN"/>
              <a:t>region</a:t>
            </a:r>
            <a:r>
              <a:rPr lang="zh-CN" altLang="en-US"/>
              <a:t>内的归一化操作（从</a:t>
            </a:r>
            <a:r>
              <a:rPr lang="en-US" altLang="zh-CN"/>
              <a:t>Rn,c</a:t>
            </a:r>
            <a:r>
              <a:rPr lang="zh-CN" altLang="en-US"/>
              <a:t>到</a:t>
            </a:r>
            <a:r>
              <a:rPr lang="en-US" altLang="zh-CN"/>
              <a:t>X^n,c</a:t>
            </a:r>
            <a:r>
              <a:rPr lang="zh-CN" altLang="en-US"/>
              <a:t>）是一样的，</a:t>
            </a:r>
            <a:r>
              <a:rPr lang="en-US" altLang="zh-CN"/>
              <a:t>RN-L</a:t>
            </a:r>
            <a:r>
              <a:rPr lang="zh-CN" altLang="en-US"/>
              <a:t>和</a:t>
            </a:r>
            <a:r>
              <a:rPr lang="en-US" altLang="zh-CN"/>
              <a:t>RN-B</a:t>
            </a:r>
            <a:r>
              <a:rPr lang="zh-CN" altLang="en-US"/>
              <a:t>区别两点：</a:t>
            </a:r>
            <a:r>
              <a:rPr lang="en-US" altLang="zh-CN"/>
              <a:t>1</a:t>
            </a:r>
            <a:r>
              <a:rPr lang="zh-CN" altLang="en-US"/>
              <a:t>、</a:t>
            </a:r>
            <a:r>
              <a:rPr lang="en-US" altLang="zh-CN"/>
              <a:t>mask</a:t>
            </a:r>
            <a:r>
              <a:rPr lang="zh-CN" altLang="en-US"/>
              <a:t>获取；</a:t>
            </a:r>
            <a:r>
              <a:rPr lang="en-US" altLang="zh-CN"/>
              <a:t>2</a:t>
            </a:r>
            <a:r>
              <a:rPr lang="zh-CN" altLang="en-US"/>
              <a:t>、</a:t>
            </a:r>
            <a:r>
              <a:rPr lang="en-US" altLang="zh-CN"/>
              <a:t>γ</a:t>
            </a:r>
            <a:r>
              <a:rPr lang="zh-CN" altLang="en-US"/>
              <a:t>和</a:t>
            </a:r>
            <a:r>
              <a:rPr lang="en-US" altLang="zh-CN"/>
              <a:t>β</a:t>
            </a:r>
            <a:r>
              <a:rPr lang="zh-CN" altLang="en-US"/>
              <a:t>获取</a:t>
            </a:r>
            <a:endParaRPr lang="en-US" altLang="zh-CN"/>
          </a:p>
          <a:p>
            <a:endParaRPr lang="en-US" altLang="zh-CN"/>
          </a:p>
          <a:p>
            <a:r>
              <a:rPr lang="en-US" altLang="zh-CN"/>
              <a:t>PATCHGAN</a:t>
            </a:r>
            <a:endParaRPr lang="zh-CN" altLang="en-US"/>
          </a:p>
        </p:txBody>
      </p:sp>
      <p:sp>
        <p:nvSpPr>
          <p:cNvPr id="4" name="灯片编号占位符 3"/>
          <p:cNvSpPr>
            <a:spLocks noGrp="1"/>
          </p:cNvSpPr>
          <p:nvPr>
            <p:ph type="sldNum" sz="quarter" idx="5"/>
          </p:nvPr>
        </p:nvSpPr>
        <p:spPr/>
        <p:txBody>
          <a:bodyPr/>
          <a:lstStyle/>
          <a:p>
            <a:fld id="{082449D8-7A37-4177-8A3C-E62CD75B60B3}" type="slidenum">
              <a:rPr lang="zh-CN" altLang="en-US" smtClean="0"/>
              <a:t>3</a:t>
            </a:fld>
            <a:endParaRPr lang="zh-CN" altLang="en-US"/>
          </a:p>
        </p:txBody>
      </p:sp>
    </p:spTree>
    <p:extLst>
      <p:ext uri="{BB962C8B-B14F-4D97-AF65-F5344CB8AC3E}">
        <p14:creationId xmlns:p14="http://schemas.microsoft.com/office/powerpoint/2010/main" val="3670574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Hingle adversarial loss</a:t>
            </a:r>
            <a:endParaRPr lang="zh-CN" altLang="en-US"/>
          </a:p>
        </p:txBody>
      </p:sp>
      <p:sp>
        <p:nvSpPr>
          <p:cNvPr id="4" name="灯片编号占位符 3"/>
          <p:cNvSpPr>
            <a:spLocks noGrp="1"/>
          </p:cNvSpPr>
          <p:nvPr>
            <p:ph type="sldNum" sz="quarter" idx="5"/>
          </p:nvPr>
        </p:nvSpPr>
        <p:spPr/>
        <p:txBody>
          <a:bodyPr/>
          <a:lstStyle/>
          <a:p>
            <a:fld id="{8B1978F9-44DF-46A6-B661-3E3CB46B4FD8}" type="slidenum">
              <a:rPr lang="zh-CN" altLang="en-US" smtClean="0"/>
              <a:t>28</a:t>
            </a:fld>
            <a:endParaRPr lang="zh-CN" altLang="en-US"/>
          </a:p>
        </p:txBody>
      </p:sp>
    </p:spTree>
    <p:extLst>
      <p:ext uri="{BB962C8B-B14F-4D97-AF65-F5344CB8AC3E}">
        <p14:creationId xmlns:p14="http://schemas.microsoft.com/office/powerpoint/2010/main" val="618826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a:solidFill>
                  <a:schemeClr val="tx1"/>
                </a:solidFill>
                <a:effectLst/>
                <a:latin typeface="+mn-lt"/>
                <a:ea typeface="+mn-ea"/>
                <a:cs typeface="+mn-cs"/>
              </a:rPr>
              <a:t>GAN</a:t>
            </a:r>
            <a:r>
              <a:rPr lang="zh-CN" altLang="en-US" sz="1200" b="1" i="0" kern="1200">
                <a:solidFill>
                  <a:schemeClr val="tx1"/>
                </a:solidFill>
                <a:effectLst/>
                <a:latin typeface="+mn-lt"/>
                <a:ea typeface="+mn-ea"/>
                <a:cs typeface="+mn-cs"/>
              </a:rPr>
              <a:t>生成性能的两个评价指标</a:t>
            </a:r>
            <a:endParaRPr lang="en-US" altLang="zh-CN"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假设 </a:t>
            </a:r>
            <a:r>
              <a:rPr lang="en-US" altLang="zh-CN"/>
              <a:t>x </a:t>
            </a:r>
            <a:r>
              <a:rPr lang="zh-CN" altLang="en-US"/>
              <a:t>为数据特征， </a:t>
            </a:r>
            <a:r>
              <a:rPr lang="en-US" altLang="zh-CN"/>
              <a:t>y</a:t>
            </a:r>
            <a:r>
              <a:rPr lang="zh-CN" altLang="en-US"/>
              <a:t>为标签，则将一幅图像输入神经网络（</a:t>
            </a:r>
            <a:r>
              <a:rPr lang="en-US" altLang="zh-CN"/>
              <a:t>Inception V3</a:t>
            </a:r>
            <a:r>
              <a:rPr lang="zh-CN" altLang="en-US"/>
              <a:t>）中，输出层输出其属于各个类别的概率，即给定数据特征判断是哪个标签的概率 </a:t>
            </a:r>
            <a:r>
              <a:rPr lang="en-US" altLang="zh-CN"/>
              <a:t>p(y∣x) </a:t>
            </a:r>
            <a:r>
              <a:rPr lang="zh-CN" altLang="en-US"/>
              <a:t>，而各个标签（类别）的分布则为 </a:t>
            </a:r>
            <a:r>
              <a:rPr lang="en-US" altLang="zh-CN"/>
              <a:t>p(y) </a:t>
            </a:r>
            <a:r>
              <a:rPr lang="zh-CN" altLang="en-US"/>
              <a:t>。</a:t>
            </a:r>
          </a:p>
          <a:p>
            <a:r>
              <a:rPr lang="en-US" altLang="zh-CN"/>
              <a:t>FID</a:t>
            </a:r>
            <a:r>
              <a:rPr lang="zh-CN" altLang="en-US"/>
              <a:t>一群图跟真实图像分布之间的差距，多样性 </a:t>
            </a:r>
            <a:endParaRPr lang="en-US" altLang="zh-CN"/>
          </a:p>
          <a:p>
            <a:r>
              <a:rPr lang="en-US" altLang="zh-CN"/>
              <a:t>Inception score</a:t>
            </a:r>
            <a:r>
              <a:rPr lang="zh-CN" altLang="en-US"/>
              <a:t>，真实性</a:t>
            </a:r>
            <a:endParaRPr lang="en-US" altLang="zh-CN"/>
          </a:p>
          <a:p>
            <a:r>
              <a:rPr lang="zh-CN" altLang="en-US" sz="1200" b="0" i="1" kern="1200">
                <a:solidFill>
                  <a:schemeClr val="tx1"/>
                </a:solidFill>
                <a:effectLst/>
                <a:latin typeface="+mn-lt"/>
                <a:ea typeface="+mn-ea"/>
                <a:cs typeface="+mn-cs"/>
              </a:rPr>
              <a:t>这时，条件熵</a:t>
            </a:r>
            <a:r>
              <a:rPr lang="en-US" altLang="zh-CN" sz="1200" b="0" i="1" kern="1200">
                <a:solidFill>
                  <a:schemeClr val="tx1"/>
                </a:solidFill>
                <a:effectLst/>
                <a:latin typeface="+mn-lt"/>
                <a:ea typeface="+mn-ea"/>
                <a:cs typeface="+mn-cs"/>
              </a:rPr>
              <a:t>p(y∣x) </a:t>
            </a:r>
            <a:r>
              <a:rPr lang="zh-CN" altLang="en-US" sz="1200" b="0" i="1" kern="1200">
                <a:solidFill>
                  <a:schemeClr val="tx1"/>
                </a:solidFill>
                <a:effectLst/>
                <a:latin typeface="+mn-lt"/>
                <a:ea typeface="+mn-ea"/>
                <a:cs typeface="+mn-cs"/>
              </a:rPr>
              <a:t>越小，而熵</a:t>
            </a:r>
            <a:r>
              <a:rPr lang="en-US" altLang="zh-CN" sz="1200" b="0" i="1" kern="1200">
                <a:solidFill>
                  <a:schemeClr val="tx1"/>
                </a:solidFill>
                <a:effectLst/>
                <a:latin typeface="+mn-lt"/>
                <a:ea typeface="+mn-ea"/>
                <a:cs typeface="+mn-cs"/>
              </a:rPr>
              <a:t>p(y) </a:t>
            </a:r>
            <a:r>
              <a:rPr lang="zh-CN" altLang="en-US" sz="1200" b="0" i="1" kern="1200">
                <a:solidFill>
                  <a:schemeClr val="tx1"/>
                </a:solidFill>
                <a:effectLst/>
                <a:latin typeface="+mn-lt"/>
                <a:ea typeface="+mn-ea"/>
                <a:cs typeface="+mn-cs"/>
              </a:rPr>
              <a:t>越大，则散度越大 （注意到</a:t>
            </a:r>
            <a:r>
              <a:rPr lang="en-US" altLang="zh-CN" sz="1200" b="0" i="1" kern="1200">
                <a:solidFill>
                  <a:schemeClr val="tx1"/>
                </a:solidFill>
                <a:effectLst/>
                <a:latin typeface="+mn-lt"/>
                <a:ea typeface="+mn-ea"/>
                <a:cs typeface="+mn-cs"/>
              </a:rPr>
              <a:t>KL</a:t>
            </a:r>
            <a:r>
              <a:rPr lang="zh-CN" altLang="en-US" sz="1200" b="0" i="1" kern="1200">
                <a:solidFill>
                  <a:schemeClr val="tx1"/>
                </a:solidFill>
                <a:effectLst/>
                <a:latin typeface="+mn-lt"/>
                <a:ea typeface="+mn-ea"/>
                <a:cs typeface="+mn-cs"/>
              </a:rPr>
              <a:t>散度中计算</a:t>
            </a:r>
            <a:r>
              <a:rPr lang="en-US" altLang="zh-CN" sz="1200" b="0" i="1" kern="1200">
                <a:solidFill>
                  <a:schemeClr val="tx1"/>
                </a:solidFill>
                <a:effectLst/>
                <a:latin typeface="+mn-lt"/>
                <a:ea typeface="+mn-ea"/>
                <a:cs typeface="+mn-cs"/>
              </a:rPr>
              <a:t>exp</a:t>
            </a:r>
            <a:r>
              <a:rPr lang="zh-CN" altLang="en-US" sz="1200" b="0" i="1" kern="1200">
                <a:solidFill>
                  <a:schemeClr val="tx1"/>
                </a:solidFill>
                <a:effectLst/>
                <a:latin typeface="+mn-lt"/>
                <a:ea typeface="+mn-ea"/>
                <a:cs typeface="+mn-cs"/>
              </a:rPr>
              <a:t>函数不改变单调性），则</a:t>
            </a:r>
            <a:r>
              <a:rPr lang="en-US" altLang="zh-CN" sz="1200" b="0" i="1" kern="1200">
                <a:solidFill>
                  <a:schemeClr val="tx1"/>
                </a:solidFill>
                <a:effectLst/>
                <a:latin typeface="+mn-lt"/>
                <a:ea typeface="+mn-ea"/>
                <a:cs typeface="+mn-cs"/>
              </a:rPr>
              <a:t>IS</a:t>
            </a:r>
            <a:r>
              <a:rPr lang="zh-CN" altLang="en-US" sz="1200" b="0" i="1" kern="1200">
                <a:solidFill>
                  <a:schemeClr val="tx1"/>
                </a:solidFill>
                <a:effectLst/>
                <a:latin typeface="+mn-lt"/>
                <a:ea typeface="+mn-ea"/>
                <a:cs typeface="+mn-cs"/>
              </a:rPr>
              <a:t>值越高，图片质量和多样性则好。到这里证明就基本结束了。</a:t>
            </a:r>
          </a:p>
          <a:p>
            <a:r>
              <a:rPr lang="zh-CN" altLang="en-US" sz="1200" b="0" i="1" kern="1200">
                <a:solidFill>
                  <a:schemeClr val="tx1"/>
                </a:solidFill>
                <a:effectLst/>
                <a:latin typeface="+mn-lt"/>
                <a:ea typeface="+mn-ea"/>
                <a:cs typeface="+mn-cs"/>
              </a:rPr>
              <a:t>从图上来看，我们希望条件概率</a:t>
            </a:r>
            <a:r>
              <a:rPr lang="en-US" altLang="zh-CN" sz="1200" b="0" i="1" kern="1200">
                <a:solidFill>
                  <a:schemeClr val="tx1"/>
                </a:solidFill>
                <a:effectLst/>
                <a:latin typeface="+mn-lt"/>
                <a:ea typeface="+mn-ea"/>
                <a:cs typeface="+mn-cs"/>
              </a:rPr>
              <a:t>p(y∣x) </a:t>
            </a:r>
            <a:r>
              <a:rPr lang="zh-CN" altLang="en-US" sz="1200" b="0" i="1" kern="1200">
                <a:solidFill>
                  <a:schemeClr val="tx1"/>
                </a:solidFill>
                <a:effectLst/>
                <a:latin typeface="+mn-lt"/>
                <a:ea typeface="+mn-ea"/>
                <a:cs typeface="+mn-cs"/>
              </a:rPr>
              <a:t>是一个确定的数，我们可以将它理解成一个方差为</a:t>
            </a:r>
            <a:r>
              <a:rPr lang="en-US" altLang="zh-CN" sz="1200" b="0" i="1" kern="1200">
                <a:solidFill>
                  <a:schemeClr val="tx1"/>
                </a:solidFill>
                <a:effectLst/>
                <a:latin typeface="+mn-lt"/>
                <a:ea typeface="+mn-ea"/>
                <a:cs typeface="+mn-cs"/>
              </a:rPr>
              <a:t>0</a:t>
            </a:r>
            <a:r>
              <a:rPr lang="zh-CN" altLang="en-US" sz="1200" b="0" i="1" kern="1200">
                <a:solidFill>
                  <a:schemeClr val="tx1"/>
                </a:solidFill>
                <a:effectLst/>
                <a:latin typeface="+mn-lt"/>
                <a:ea typeface="+mn-ea"/>
                <a:cs typeface="+mn-cs"/>
              </a:rPr>
              <a:t>的高斯分布。而另一个概率</a:t>
            </a:r>
            <a:r>
              <a:rPr lang="en-US" altLang="zh-CN" sz="1200" b="0" i="1" kern="1200">
                <a:solidFill>
                  <a:schemeClr val="tx1"/>
                </a:solidFill>
                <a:effectLst/>
                <a:latin typeface="+mn-lt"/>
                <a:ea typeface="+mn-ea"/>
                <a:cs typeface="+mn-cs"/>
              </a:rPr>
              <a:t>p(y) </a:t>
            </a:r>
            <a:r>
              <a:rPr lang="zh-CN" altLang="en-US" sz="1200" b="0" i="1" kern="1200">
                <a:solidFill>
                  <a:schemeClr val="tx1"/>
                </a:solidFill>
                <a:effectLst/>
                <a:latin typeface="+mn-lt"/>
                <a:ea typeface="+mn-ea"/>
                <a:cs typeface="+mn-cs"/>
              </a:rPr>
              <a:t>是一个均匀分布，也就是方差为无穷大的高斯分布。在这样的情况，我们可以忽略高斯分布的均值是多少了，这样两个分布就相差很大了。这个过程也就是距离</a:t>
            </a:r>
            <a:r>
              <a:rPr lang="en-US" altLang="zh-CN" sz="1200" b="0" i="1" kern="1200">
                <a:solidFill>
                  <a:schemeClr val="tx1"/>
                </a:solidFill>
                <a:effectLst/>
                <a:latin typeface="+mn-lt"/>
                <a:ea typeface="+mn-ea"/>
                <a:cs typeface="+mn-cs"/>
              </a:rPr>
              <a:t>,</a:t>
            </a:r>
            <a:r>
              <a:rPr lang="zh-CN" altLang="en-US" sz="1200" b="0" i="1" kern="1200">
                <a:solidFill>
                  <a:schemeClr val="tx1"/>
                </a:solidFill>
                <a:effectLst/>
                <a:latin typeface="+mn-lt"/>
                <a:ea typeface="+mn-ea"/>
                <a:cs typeface="+mn-cs"/>
              </a:rPr>
              <a:t>所以距离越大，图片质量和多样性就越好。</a:t>
            </a:r>
          </a:p>
          <a:p>
            <a:r>
              <a:rPr lang="es-ES" altLang="zh-CN" sz="1200" b="0" i="1" kern="1200">
                <a:solidFill>
                  <a:schemeClr val="tx1"/>
                </a:solidFill>
                <a:effectLst/>
                <a:latin typeface="+mn-lt"/>
                <a:ea typeface="+mn-ea"/>
                <a:cs typeface="+mn-cs"/>
              </a:rPr>
              <a:t>KL</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p</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y</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x</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p</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y</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E</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p</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y</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x</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E</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p</a:t>
            </a:r>
            <a:r>
              <a:rPr lang="es-ES" altLang="zh-CN" sz="1200" b="0" i="0" kern="1200">
                <a:solidFill>
                  <a:schemeClr val="tx1"/>
                </a:solidFill>
                <a:effectLst/>
                <a:latin typeface="+mn-lt"/>
                <a:ea typeface="+mn-ea"/>
                <a:cs typeface="+mn-cs"/>
              </a:rPr>
              <a:t>(</a:t>
            </a:r>
            <a:r>
              <a:rPr lang="es-ES" altLang="zh-CN" sz="1200" b="0" i="1" kern="1200">
                <a:solidFill>
                  <a:schemeClr val="tx1"/>
                </a:solidFill>
                <a:effectLst/>
                <a:latin typeface="+mn-lt"/>
                <a:ea typeface="+mn-ea"/>
                <a:cs typeface="+mn-cs"/>
              </a:rPr>
              <a:t>y</a:t>
            </a:r>
            <a:r>
              <a:rPr lang="es-ES" altLang="zh-CN" sz="1200" b="0" i="0" kern="1200">
                <a:solidFill>
                  <a:schemeClr val="tx1"/>
                </a:solidFill>
                <a:effectLst/>
                <a:latin typeface="+mn-lt"/>
                <a:ea typeface="+mn-ea"/>
                <a:cs typeface="+mn-cs"/>
              </a:rPr>
              <a:t>))</a:t>
            </a:r>
            <a:endParaRPr lang="en-US" altLang="zh-CN"/>
          </a:p>
          <a:p>
            <a:r>
              <a:rPr lang="zh-CN" altLang="en-US" sz="1200" b="1" i="0" kern="1200">
                <a:solidFill>
                  <a:schemeClr val="tx1"/>
                </a:solidFill>
                <a:effectLst/>
                <a:latin typeface="+mn-lt"/>
                <a:ea typeface="+mn-ea"/>
                <a:cs typeface="+mn-cs"/>
              </a:rPr>
              <a:t>较低的</a:t>
            </a:r>
            <a:r>
              <a:rPr lang="en-US" altLang="zh-CN" sz="1200" b="1" i="0" kern="1200">
                <a:solidFill>
                  <a:schemeClr val="tx1"/>
                </a:solidFill>
                <a:effectLst/>
                <a:latin typeface="+mn-lt"/>
                <a:ea typeface="+mn-ea"/>
                <a:cs typeface="+mn-cs"/>
              </a:rPr>
              <a:t>FID</a:t>
            </a:r>
            <a:r>
              <a:rPr lang="zh-CN" altLang="en-US" sz="1200" b="1" i="0" kern="1200">
                <a:solidFill>
                  <a:schemeClr val="tx1"/>
                </a:solidFill>
                <a:effectLst/>
                <a:latin typeface="+mn-lt"/>
                <a:ea typeface="+mn-ea"/>
                <a:cs typeface="+mn-cs"/>
              </a:rPr>
              <a:t>意味着两个分布之间更接近，也就意味着生成图片的质量较高、多样性较好。</a:t>
            </a:r>
            <a:endParaRPr lang="zh-CN" altLang="en-US"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FID</a:t>
            </a:r>
            <a:r>
              <a:rPr lang="zh-CN" altLang="en-US" sz="1200" b="0" i="0" kern="1200">
                <a:solidFill>
                  <a:schemeClr val="tx1"/>
                </a:solidFill>
                <a:effectLst/>
                <a:latin typeface="+mn-lt"/>
                <a:ea typeface="+mn-ea"/>
                <a:cs typeface="+mn-cs"/>
              </a:rPr>
              <a:t>对模型坍塌更加敏感。相比较</a:t>
            </a:r>
            <a:r>
              <a:rPr lang="en-US" altLang="zh-CN" sz="1200" b="0" i="0" kern="1200">
                <a:solidFill>
                  <a:schemeClr val="tx1"/>
                </a:solidFill>
                <a:effectLst/>
                <a:latin typeface="+mn-lt"/>
                <a:ea typeface="+mn-ea"/>
                <a:cs typeface="+mn-cs"/>
              </a:rPr>
              <a:t>IS</a:t>
            </a:r>
            <a:r>
              <a:rPr lang="zh-CN" altLang="en-US" sz="1200" b="0" i="0" kern="1200">
                <a:solidFill>
                  <a:schemeClr val="tx1"/>
                </a:solidFill>
                <a:effectLst/>
                <a:latin typeface="+mn-lt"/>
                <a:ea typeface="+mn-ea"/>
                <a:cs typeface="+mn-cs"/>
              </a:rPr>
              <a:t>来说，</a:t>
            </a:r>
            <a:r>
              <a:rPr lang="en-US" altLang="zh-CN" sz="1200" b="0" i="0" kern="1200">
                <a:solidFill>
                  <a:schemeClr val="tx1"/>
                </a:solidFill>
                <a:effectLst/>
                <a:latin typeface="+mn-lt"/>
                <a:ea typeface="+mn-ea"/>
                <a:cs typeface="+mn-cs"/>
              </a:rPr>
              <a:t>FID</a:t>
            </a:r>
            <a:r>
              <a:rPr lang="zh-CN" altLang="en-US" sz="1200" b="0" i="0" kern="1200">
                <a:solidFill>
                  <a:schemeClr val="tx1"/>
                </a:solidFill>
                <a:effectLst/>
                <a:latin typeface="+mn-lt"/>
                <a:ea typeface="+mn-ea"/>
                <a:cs typeface="+mn-cs"/>
              </a:rPr>
              <a:t>对噪声有更好的鲁棒性。</a:t>
            </a:r>
            <a:r>
              <a:rPr lang="zh-CN" altLang="en-US" sz="1200" b="1" i="0" kern="1200">
                <a:solidFill>
                  <a:schemeClr val="tx1"/>
                </a:solidFill>
                <a:effectLst/>
                <a:latin typeface="+mn-lt"/>
                <a:ea typeface="+mn-ea"/>
                <a:cs typeface="+mn-cs"/>
              </a:rPr>
              <a:t>因为假如只有一种图片时，</a:t>
            </a:r>
            <a:r>
              <a:rPr lang="en-US" altLang="zh-CN" sz="1200" b="1" i="0" kern="1200">
                <a:solidFill>
                  <a:schemeClr val="tx1"/>
                </a:solidFill>
                <a:effectLst/>
                <a:latin typeface="+mn-lt"/>
                <a:ea typeface="+mn-ea"/>
                <a:cs typeface="+mn-cs"/>
              </a:rPr>
              <a:t>FID</a:t>
            </a:r>
            <a:r>
              <a:rPr lang="zh-CN" altLang="en-US" sz="1200" b="1" i="0" kern="1200">
                <a:solidFill>
                  <a:schemeClr val="tx1"/>
                </a:solidFill>
                <a:effectLst/>
                <a:latin typeface="+mn-lt"/>
                <a:ea typeface="+mn-ea"/>
                <a:cs typeface="+mn-cs"/>
              </a:rPr>
              <a:t>这个距离将会相当的高</a:t>
            </a:r>
            <a:r>
              <a:rPr lang="zh-CN" altLang="en-US" sz="1200" b="0" i="0" kern="1200">
                <a:solidFill>
                  <a:schemeClr val="tx1"/>
                </a:solidFill>
                <a:effectLst/>
                <a:latin typeface="+mn-lt"/>
                <a:ea typeface="+mn-ea"/>
                <a:cs typeface="+mn-cs"/>
              </a:rPr>
              <a:t>。因此，</a:t>
            </a:r>
            <a:r>
              <a:rPr lang="en-US" altLang="zh-CN" sz="1200" b="0" i="0" kern="1200">
                <a:solidFill>
                  <a:schemeClr val="tx1"/>
                </a:solidFill>
                <a:effectLst/>
                <a:latin typeface="+mn-lt"/>
                <a:ea typeface="+mn-ea"/>
                <a:cs typeface="+mn-cs"/>
              </a:rPr>
              <a:t>FID</a:t>
            </a:r>
            <a:r>
              <a:rPr lang="zh-CN" altLang="en-US" sz="1200" b="0" i="0" kern="1200">
                <a:solidFill>
                  <a:schemeClr val="tx1"/>
                </a:solidFill>
                <a:effectLst/>
                <a:latin typeface="+mn-lt"/>
                <a:ea typeface="+mn-ea"/>
                <a:cs typeface="+mn-cs"/>
              </a:rPr>
              <a:t>更适合描述</a:t>
            </a:r>
            <a:r>
              <a:rPr lang="en-US" altLang="zh-CN" sz="1200" b="0" i="0" kern="1200">
                <a:solidFill>
                  <a:schemeClr val="tx1"/>
                </a:solidFill>
                <a:effectLst/>
                <a:latin typeface="+mn-lt"/>
                <a:ea typeface="+mn-ea"/>
                <a:cs typeface="+mn-cs"/>
              </a:rPr>
              <a:t>GAN</a:t>
            </a:r>
            <a:r>
              <a:rPr lang="zh-CN" altLang="en-US" sz="1200" b="0" i="0" kern="1200">
                <a:solidFill>
                  <a:schemeClr val="tx1"/>
                </a:solidFill>
                <a:effectLst/>
                <a:latin typeface="+mn-lt"/>
                <a:ea typeface="+mn-ea"/>
                <a:cs typeface="+mn-cs"/>
              </a:rPr>
              <a:t>网络的多样性。</a:t>
            </a:r>
          </a:p>
          <a:p>
            <a:endParaRPr lang="zh-CN" altLang="en-US"/>
          </a:p>
        </p:txBody>
      </p:sp>
      <p:sp>
        <p:nvSpPr>
          <p:cNvPr id="4" name="灯片编号占位符 3"/>
          <p:cNvSpPr>
            <a:spLocks noGrp="1"/>
          </p:cNvSpPr>
          <p:nvPr>
            <p:ph type="sldNum" sz="quarter" idx="5"/>
          </p:nvPr>
        </p:nvSpPr>
        <p:spPr/>
        <p:txBody>
          <a:bodyPr/>
          <a:lstStyle/>
          <a:p>
            <a:fld id="{8B1978F9-44DF-46A6-B661-3E3CB46B4FD8}" type="slidenum">
              <a:rPr lang="zh-CN" altLang="en-US" smtClean="0"/>
              <a:t>29</a:t>
            </a:fld>
            <a:endParaRPr lang="zh-CN" altLang="en-US"/>
          </a:p>
        </p:txBody>
      </p:sp>
    </p:spTree>
    <p:extLst>
      <p:ext uri="{BB962C8B-B14F-4D97-AF65-F5344CB8AC3E}">
        <p14:creationId xmlns:p14="http://schemas.microsoft.com/office/powerpoint/2010/main" val="15693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Intra-FID</a:t>
            </a:r>
            <a:r>
              <a:rPr lang="zh-CN" altLang="en-US"/>
              <a:t>每一类先算个</a:t>
            </a:r>
            <a:r>
              <a:rPr lang="en-US" altLang="zh-CN"/>
              <a:t>FID</a:t>
            </a:r>
            <a:r>
              <a:rPr lang="zh-CN" altLang="en-US"/>
              <a:t>再平均，衡量具体类的表现情况。</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30</a:t>
            </a:fld>
            <a:endParaRPr lang="zh-CN" altLang="en-US"/>
          </a:p>
        </p:txBody>
      </p:sp>
    </p:spTree>
    <p:extLst>
      <p:ext uri="{BB962C8B-B14F-4D97-AF65-F5344CB8AC3E}">
        <p14:creationId xmlns:p14="http://schemas.microsoft.com/office/powerpoint/2010/main" val="185354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李普希兹约束</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31</a:t>
            </a:fld>
            <a:endParaRPr lang="zh-CN" altLang="en-US"/>
          </a:p>
        </p:txBody>
      </p:sp>
    </p:spTree>
    <p:extLst>
      <p:ext uri="{BB962C8B-B14F-4D97-AF65-F5344CB8AC3E}">
        <p14:creationId xmlns:p14="http://schemas.microsoft.com/office/powerpoint/2010/main" val="216372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伊利诺伊香槟分校</a:t>
            </a:r>
            <a:r>
              <a:rPr lang="en-US" altLang="zh-CN" sz="1200" b="0" i="0" kern="1200">
                <a:solidFill>
                  <a:schemeClr val="tx1"/>
                </a:solidFill>
                <a:effectLst/>
                <a:latin typeface="+mn-lt"/>
                <a:ea typeface="+mn-ea"/>
                <a:cs typeface="+mn-cs"/>
              </a:rPr>
              <a:t>+Adobe</a:t>
            </a:r>
          </a:p>
          <a:p>
            <a:r>
              <a:rPr lang="zh-CN" altLang="en-US" sz="1200" b="0" i="0" kern="1200">
                <a:solidFill>
                  <a:schemeClr val="tx1"/>
                </a:solidFill>
                <a:effectLst/>
                <a:latin typeface="+mn-lt"/>
                <a:ea typeface="+mn-ea"/>
                <a:cs typeface="+mn-cs"/>
              </a:rPr>
              <a:t>欧氏距离能够体现个体数值特征的绝对差异，所以更多的用于需要从维度的数值大小中体现差异的分析。余弦距离更多的是从方向上区分差异，而对绝对的数值不敏感。</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Motivation:</a:t>
            </a:r>
            <a:r>
              <a:rPr lang="zh-CN" altLang="en-US" sz="1200" b="0" i="0" kern="1200">
                <a:solidFill>
                  <a:schemeClr val="tx1"/>
                </a:solidFill>
                <a:effectLst/>
                <a:latin typeface="+mn-lt"/>
                <a:ea typeface="+mn-ea"/>
                <a:cs typeface="+mn-cs"/>
              </a:rPr>
              <a:t>传统的卷积操作不能从远处提取信息。传播机制</a:t>
            </a:r>
            <a:endParaRPr lang="en-US" altLang="zh-CN" sz="1200" b="0" i="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常规的基于</a:t>
            </a:r>
            <a:r>
              <a:rPr lang="en-US" altLang="zh-CN" sz="1200" b="0" i="0" kern="1200">
                <a:solidFill>
                  <a:schemeClr val="tx1"/>
                </a:solidFill>
                <a:effectLst/>
                <a:latin typeface="+mn-lt"/>
                <a:ea typeface="+mn-ea"/>
                <a:cs typeface="+mn-cs"/>
              </a:rPr>
              <a:t>sample</a:t>
            </a:r>
            <a:r>
              <a:rPr lang="zh-CN" altLang="en-US" sz="1200" b="0" i="0" kern="1200">
                <a:solidFill>
                  <a:schemeClr val="tx1"/>
                </a:solidFill>
                <a:effectLst/>
                <a:latin typeface="+mn-lt"/>
                <a:ea typeface="+mn-ea"/>
                <a:cs typeface="+mn-cs"/>
              </a:rPr>
              <a:t>的图像修复算法认为缺失区域的像素可以由已知区域的像素点进行空间重组得到，然而这一类思想的算法得到的结果在处理较为复杂的图像修复任务时，往往无法推断出正确的语义和结构信息。</a:t>
            </a:r>
            <a:endParaRPr lang="en-US" altLang="zh-CN" sz="1200" b="0" i="0" kern="1200">
              <a:solidFill>
                <a:schemeClr val="tx1"/>
              </a:solidFill>
              <a:effectLst/>
              <a:latin typeface="+mn-lt"/>
              <a:ea typeface="+mn-ea"/>
              <a:cs typeface="+mn-cs"/>
            </a:endParaRPr>
          </a:p>
          <a:p>
            <a:r>
              <a:rPr lang="en-US" altLang="zh-CN" b="1">
                <a:latin typeface="Times New Roman" panose="02020603050405020304" pitchFamily="18" charset="0"/>
                <a:cs typeface="Times New Roman" panose="02020603050405020304" pitchFamily="18" charset="0"/>
              </a:rPr>
              <a:t>Spatially discounted reconstruction loss  </a:t>
            </a:r>
            <a:r>
              <a:rPr lang="zh-CN" altLang="en-US" b="1">
                <a:latin typeface="Times New Roman" panose="02020603050405020304" pitchFamily="18" charset="0"/>
                <a:cs typeface="Times New Roman" panose="02020603050405020304" pitchFamily="18" charset="0"/>
              </a:rPr>
              <a:t>使用权重掩码</a:t>
            </a:r>
            <a:r>
              <a:rPr lang="en-US" altLang="zh-CN" b="1">
                <a:latin typeface="Times New Roman" panose="02020603050405020304" pitchFamily="18" charset="0"/>
                <a:cs typeface="Times New Roman" panose="02020603050405020304" pitchFamily="18" charset="0"/>
              </a:rPr>
              <a:t>M</a:t>
            </a:r>
            <a:r>
              <a:rPr lang="zh-CN" altLang="en-US" b="1">
                <a:latin typeface="Times New Roman" panose="02020603050405020304" pitchFamily="18" charset="0"/>
                <a:cs typeface="Times New Roman" panose="02020603050405020304" pitchFamily="18" charset="0"/>
              </a:rPr>
              <a:t>引入空间采集衰减重构损失。掩码中每个像素的权重计算为𝛾</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𝑙</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其中𝑙是像素到最近的已知像素的距离。𝛾在所有实验中设定为</a:t>
            </a:r>
            <a:r>
              <a:rPr lang="en-US" altLang="zh-CN" b="1">
                <a:latin typeface="Times New Roman" panose="02020603050405020304" pitchFamily="18" charset="0"/>
                <a:cs typeface="Times New Roman" panose="02020603050405020304" pitchFamily="18" charset="0"/>
              </a:rPr>
              <a:t>0.99</a:t>
            </a:r>
          </a:p>
          <a:p>
            <a:r>
              <a:rPr lang="en-US" altLang="zh-CN" b="1">
                <a:latin typeface="Times New Roman" panose="02020603050405020304" pitchFamily="18" charset="0"/>
                <a:cs typeface="Times New Roman" panose="02020603050405020304" pitchFamily="18" charset="0"/>
              </a:rPr>
              <a:t>+ WGAN-GP</a:t>
            </a:r>
            <a:r>
              <a:rPr lang="zh-CN" altLang="en-US" b="1">
                <a:latin typeface="Times New Roman" panose="02020603050405020304" pitchFamily="18" charset="0"/>
                <a:cs typeface="Times New Roman" panose="02020603050405020304" pitchFamily="18" charset="0"/>
              </a:rPr>
              <a:t>损失</a:t>
            </a:r>
            <a:endParaRPr lang="en-US" altLang="zh-CN"/>
          </a:p>
        </p:txBody>
      </p:sp>
      <p:sp>
        <p:nvSpPr>
          <p:cNvPr id="4" name="灯片编号占位符 3"/>
          <p:cNvSpPr>
            <a:spLocks noGrp="1"/>
          </p:cNvSpPr>
          <p:nvPr>
            <p:ph type="sldNum" sz="quarter" idx="10"/>
          </p:nvPr>
        </p:nvSpPr>
        <p:spPr/>
        <p:txBody>
          <a:bodyPr/>
          <a:lstStyle/>
          <a:p>
            <a:fld id="{A4940129-EB2E-4CCE-B0E6-588E26206E42}" type="slidenum">
              <a:rPr lang="zh-CN" altLang="en-US" smtClean="0"/>
              <a:t>32</a:t>
            </a:fld>
            <a:endParaRPr lang="zh-CN" altLang="en-US"/>
          </a:p>
        </p:txBody>
      </p:sp>
    </p:spTree>
    <p:extLst>
      <p:ext uri="{BB962C8B-B14F-4D97-AF65-F5344CB8AC3E}">
        <p14:creationId xmlns:p14="http://schemas.microsoft.com/office/powerpoint/2010/main" val="177358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a:solidFill>
                  <a:schemeClr val="tx1"/>
                </a:solidFill>
                <a:latin typeface="+mn-lt"/>
                <a:ea typeface="+mn-ea"/>
                <a:cs typeface="+mn-cs"/>
              </a:rPr>
              <a:t>消融实验</a:t>
            </a:r>
            <a:endParaRPr lang="en-US" altLang="zh-CN" sz="1200" b="0" i="0" u="none" strike="noStrike" kern="1200" baseline="0">
              <a:solidFill>
                <a:schemeClr val="tx1"/>
              </a:solidFill>
              <a:latin typeface="+mn-lt"/>
              <a:ea typeface="+mn-ea"/>
              <a:cs typeface="+mn-cs"/>
            </a:endParaRPr>
          </a:p>
          <a:p>
            <a:r>
              <a:rPr lang="en-US" altLang="zh-CN" sz="1200" b="0" i="0" u="none" strike="noStrike" kern="1200" baseline="0">
                <a:solidFill>
                  <a:schemeClr val="tx1"/>
                </a:solidFill>
                <a:latin typeface="+mn-lt"/>
                <a:ea typeface="+mn-ea"/>
                <a:cs typeface="+mn-cs"/>
              </a:rPr>
              <a:t>Considering the</a:t>
            </a:r>
          </a:p>
          <a:p>
            <a:r>
              <a:rPr lang="en-US" altLang="zh-CN" sz="1200" b="0" i="0" u="none" strike="noStrike" kern="1200" baseline="0">
                <a:solidFill>
                  <a:schemeClr val="tx1"/>
                </a:solidFill>
                <a:latin typeface="+mn-lt"/>
                <a:ea typeface="+mn-ea"/>
                <a:cs typeface="+mn-cs"/>
              </a:rPr>
              <a:t>trade-off between the effectiveness and efficiency of AN,</a:t>
            </a:r>
          </a:p>
          <a:p>
            <a:r>
              <a:rPr lang="en-US" altLang="zh-CN" sz="1200" b="0" i="0" u="none" strike="noStrike" kern="1200" baseline="0">
                <a:solidFill>
                  <a:schemeClr val="tx1"/>
                </a:solidFill>
                <a:latin typeface="+mn-lt"/>
                <a:ea typeface="+mn-ea"/>
                <a:cs typeface="+mn-cs"/>
              </a:rPr>
              <a:t>we choose n = 16 for experiments in this paper.</a:t>
            </a:r>
            <a:endParaRPr lang="zh-CN" altLang="en-US"/>
          </a:p>
        </p:txBody>
      </p:sp>
      <p:sp>
        <p:nvSpPr>
          <p:cNvPr id="4" name="灯片编号占位符 3"/>
          <p:cNvSpPr>
            <a:spLocks noGrp="1"/>
          </p:cNvSpPr>
          <p:nvPr>
            <p:ph type="sldNum" sz="quarter" idx="5"/>
          </p:nvPr>
        </p:nvSpPr>
        <p:spPr/>
        <p:txBody>
          <a:bodyPr/>
          <a:lstStyle/>
          <a:p>
            <a:fld id="{8B1978F9-44DF-46A6-B661-3E3CB46B4FD8}" type="slidenum">
              <a:rPr lang="zh-CN" altLang="en-US" smtClean="0"/>
              <a:t>34</a:t>
            </a:fld>
            <a:endParaRPr lang="zh-CN" altLang="en-US"/>
          </a:p>
        </p:txBody>
      </p:sp>
    </p:spTree>
    <p:extLst>
      <p:ext uri="{BB962C8B-B14F-4D97-AF65-F5344CB8AC3E}">
        <p14:creationId xmlns:p14="http://schemas.microsoft.com/office/powerpoint/2010/main" val="286819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在</a:t>
            </a:r>
            <a:r>
              <a:rPr lang="en-US" altLang="zh-CN" sz="1200" b="0" i="0" kern="1200">
                <a:solidFill>
                  <a:schemeClr val="tx1"/>
                </a:solidFill>
                <a:effectLst/>
                <a:latin typeface="+mn-lt"/>
                <a:ea typeface="+mn-ea"/>
                <a:cs typeface="+mn-cs"/>
              </a:rPr>
              <a:t>Pixelwise</a:t>
            </a:r>
            <a:r>
              <a:rPr lang="zh-CN" altLang="en-US" sz="1200" b="0" i="0" kern="1200">
                <a:solidFill>
                  <a:schemeClr val="tx1"/>
                </a:solidFill>
                <a:effectLst/>
                <a:latin typeface="+mn-lt"/>
                <a:ea typeface="+mn-ea"/>
                <a:cs typeface="+mn-cs"/>
              </a:rPr>
              <a:t>的应用中，求取的权重只作用于参考块的中心像素，遍历整个图像或设定的某个搜索区域</a:t>
            </a:r>
            <a:r>
              <a:rPr lang="en-US" altLang="zh-CN" sz="1200" b="0" i="0" kern="1200">
                <a:solidFill>
                  <a:schemeClr val="tx1"/>
                </a:solidFill>
                <a:effectLst/>
                <a:latin typeface="+mn-lt"/>
                <a:ea typeface="+mn-ea"/>
                <a:cs typeface="+mn-cs"/>
              </a:rPr>
              <a:t>B</a:t>
            </a:r>
            <a:r>
              <a:rPr lang="zh-CN" altLang="en-US" sz="1200" b="0" i="0" kern="1200">
                <a:solidFill>
                  <a:schemeClr val="tx1"/>
                </a:solidFill>
                <a:effectLst/>
                <a:latin typeface="+mn-lt"/>
                <a:ea typeface="+mn-ea"/>
                <a:cs typeface="+mn-cs"/>
              </a:rPr>
              <a:t>（为了节省计算量），将所有像素点的该点与当前点权重相乘并求和归一化，赋值给当前点，就得到了当前点的滤波值。当然，当前点自己贡献给自己的权重要取所有权重中最大的值。</a:t>
            </a:r>
            <a:endParaRPr lang="en-US" altLang="zh-CN" baseline="0"/>
          </a:p>
          <a:p>
            <a:r>
              <a:rPr lang="zh-CN" altLang="en-US" baseline="0"/>
              <a:t>与</a:t>
            </a:r>
            <a:r>
              <a:rPr lang="en-US" altLang="zh-CN" baseline="0"/>
              <a:t>Pixelwise </a:t>
            </a:r>
            <a:r>
              <a:rPr lang="zh-CN" altLang="en-US" baseline="0"/>
              <a:t>不同的是，求的的参考块与当前块之间的权重，要与参考块里面的每一个像素点相乘，得到的结果还是一个与参考块同样大小的块（称其为输出块吧），每次对一个当前块滤波后就会得到一堆布满整个搜索框的输出块，遍历完整个图像后，某一个像素点的滤波值就等于叠加在该点上的输出块中对应位置处的值之和，再除以叠加次数作为归一化。</a:t>
            </a:r>
            <a:endParaRPr lang="en-US" altLang="zh-CN" baseline="0"/>
          </a:p>
          <a:p>
            <a:r>
              <a:rPr lang="en-US" altLang="zh-CN" sz="1200" b="0" i="0" kern="1200">
                <a:solidFill>
                  <a:schemeClr val="tx1"/>
                </a:solidFill>
                <a:effectLst/>
                <a:latin typeface="+mn-lt"/>
                <a:ea typeface="+mn-ea"/>
                <a:cs typeface="+mn-cs"/>
              </a:rPr>
              <a:t>Patchwise </a:t>
            </a:r>
            <a:r>
              <a:rPr lang="zh-CN" altLang="en-US" sz="1200" b="0" i="0" kern="1200">
                <a:solidFill>
                  <a:schemeClr val="tx1"/>
                </a:solidFill>
                <a:effectLst/>
                <a:latin typeface="+mn-lt"/>
                <a:ea typeface="+mn-ea"/>
                <a:cs typeface="+mn-cs"/>
              </a:rPr>
              <a:t>与</a:t>
            </a:r>
            <a:r>
              <a:rPr lang="en-US" altLang="zh-CN" sz="1200" b="0" i="0" kern="1200">
                <a:solidFill>
                  <a:schemeClr val="tx1"/>
                </a:solidFill>
                <a:effectLst/>
                <a:latin typeface="+mn-lt"/>
                <a:ea typeface="+mn-ea"/>
                <a:cs typeface="+mn-cs"/>
              </a:rPr>
              <a:t>Pixelwise</a:t>
            </a:r>
            <a:r>
              <a:rPr lang="zh-CN" altLang="en-US" sz="1200" b="0" i="0" kern="1200">
                <a:solidFill>
                  <a:schemeClr val="tx1"/>
                </a:solidFill>
                <a:effectLst/>
                <a:latin typeface="+mn-lt"/>
                <a:ea typeface="+mn-ea"/>
                <a:cs typeface="+mn-cs"/>
              </a:rPr>
              <a:t>块之间权重的计算是一样的。</a:t>
            </a:r>
            <a:endParaRPr lang="zh-CN" altLang="en-US" baseline="0"/>
          </a:p>
          <a:p>
            <a:endParaRPr lang="zh-CN" altLang="en-US"/>
          </a:p>
        </p:txBody>
      </p:sp>
      <p:sp>
        <p:nvSpPr>
          <p:cNvPr id="4" name="灯片编号占位符 3"/>
          <p:cNvSpPr>
            <a:spLocks noGrp="1"/>
          </p:cNvSpPr>
          <p:nvPr>
            <p:ph type="sldNum" sz="quarter" idx="5"/>
          </p:nvPr>
        </p:nvSpPr>
        <p:spPr/>
        <p:txBody>
          <a:bodyPr/>
          <a:lstStyle/>
          <a:p>
            <a:fld id="{8B1978F9-44DF-46A6-B661-3E3CB46B4FD8}" type="slidenum">
              <a:rPr lang="zh-CN" altLang="en-US" smtClean="0"/>
              <a:t>37</a:t>
            </a:fld>
            <a:endParaRPr lang="zh-CN" altLang="en-US"/>
          </a:p>
        </p:txBody>
      </p:sp>
    </p:spTree>
    <p:extLst>
      <p:ext uri="{BB962C8B-B14F-4D97-AF65-F5344CB8AC3E}">
        <p14:creationId xmlns:p14="http://schemas.microsoft.com/office/powerpoint/2010/main" val="297479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aseline="0"/>
          </a:p>
        </p:txBody>
      </p:sp>
      <p:sp>
        <p:nvSpPr>
          <p:cNvPr id="4" name="灯片编号占位符 3"/>
          <p:cNvSpPr>
            <a:spLocks noGrp="1"/>
          </p:cNvSpPr>
          <p:nvPr>
            <p:ph type="sldNum" sz="quarter" idx="10"/>
          </p:nvPr>
        </p:nvSpPr>
        <p:spPr/>
        <p:txBody>
          <a:bodyPr/>
          <a:lstStyle/>
          <a:p>
            <a:fld id="{7B1797E4-B0F2-4C06-A66E-42B583016EB8}" type="slidenum">
              <a:rPr lang="zh-CN" altLang="en-US" smtClean="0"/>
              <a:t>38</a:t>
            </a:fld>
            <a:endParaRPr lang="zh-CN" altLang="en-US"/>
          </a:p>
        </p:txBody>
      </p:sp>
    </p:spTree>
    <p:extLst>
      <p:ext uri="{BB962C8B-B14F-4D97-AF65-F5344CB8AC3E}">
        <p14:creationId xmlns:p14="http://schemas.microsoft.com/office/powerpoint/2010/main" val="26070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长程依赖关系在自然图像中广泛存在，有很多语义对应的区域</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卷积的局部性质</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关系要往回追溯，到一个比较小的特征图上，这是一个比较小的局部操作也可以把远距离特征关联起来。对于人脸这种结构对齐，或者非结构化的自然场景效果不错，但如果结构比较复杂的场景比如动物，车，人造物。</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所以如何能显式地对长程依赖关系进行建模是图像生成里比较关键的一个问题。</a:t>
            </a:r>
          </a:p>
        </p:txBody>
      </p:sp>
      <p:sp>
        <p:nvSpPr>
          <p:cNvPr id="4" name="灯片编号占位符 3"/>
          <p:cNvSpPr>
            <a:spLocks noGrp="1"/>
          </p:cNvSpPr>
          <p:nvPr>
            <p:ph type="sldNum" sz="quarter" idx="5"/>
          </p:nvPr>
        </p:nvSpPr>
        <p:spPr/>
        <p:txBody>
          <a:bodyPr/>
          <a:lstStyle/>
          <a:p>
            <a:fld id="{7B1797E4-B0F2-4C06-A66E-42B583016EB8}" type="slidenum">
              <a:rPr lang="zh-CN" altLang="en-US" smtClean="0"/>
              <a:t>6</a:t>
            </a:fld>
            <a:endParaRPr lang="zh-CN" altLang="en-US"/>
          </a:p>
        </p:txBody>
      </p:sp>
    </p:spTree>
    <p:extLst>
      <p:ext uri="{BB962C8B-B14F-4D97-AF65-F5344CB8AC3E}">
        <p14:creationId xmlns:p14="http://schemas.microsoft.com/office/powerpoint/2010/main" val="117899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简单讲单纯的一层卷积操作其实都是很</a:t>
            </a:r>
            <a:r>
              <a:rPr lang="en-US" altLang="zh-CN"/>
              <a:t>local</a:t>
            </a:r>
            <a:r>
              <a:rPr lang="zh-CN" altLang="en-US"/>
              <a:t>的，</a:t>
            </a:r>
            <a:r>
              <a:rPr lang="zh-CN" altLang="en-US" sz="1200" b="0" i="0" kern="1200">
                <a:solidFill>
                  <a:schemeClr val="tx1"/>
                </a:solidFill>
                <a:effectLst/>
                <a:latin typeface="+mn-lt"/>
                <a:ea typeface="+mn-ea"/>
                <a:cs typeface="+mn-cs"/>
              </a:rPr>
              <a:t>卷积神经网络和循环神经网络的操作都是局域化的操作。</a:t>
            </a:r>
            <a:r>
              <a:rPr lang="zh-CN" altLang="en-US"/>
              <a:t>因此为了达到</a:t>
            </a:r>
            <a:r>
              <a:rPr lang="en-US" altLang="zh-CN"/>
              <a:t>non local</a:t>
            </a:r>
            <a:r>
              <a:rPr lang="zh-CN" altLang="en-US"/>
              <a:t>的效果（也就是文中说的获取 </a:t>
            </a:r>
            <a:r>
              <a:rPr lang="en-US" altLang="zh-CN"/>
              <a:t>long range dependency</a:t>
            </a:r>
            <a:r>
              <a:rPr lang="zh-CN" altLang="en-US"/>
              <a:t>），</a:t>
            </a:r>
            <a:r>
              <a:rPr lang="en-US" altLang="zh-CN" sz="1200" b="0" i="0" kern="1200">
                <a:solidFill>
                  <a:schemeClr val="tx1"/>
                </a:solidFill>
                <a:effectLst/>
                <a:latin typeface="+mn-lt"/>
                <a:ea typeface="+mn-ea"/>
                <a:cs typeface="+mn-cs"/>
              </a:rPr>
              <a:t>CNN</a:t>
            </a:r>
            <a:r>
              <a:rPr lang="zh-CN" altLang="en-US" sz="1200" b="0" i="0" kern="1200">
                <a:solidFill>
                  <a:schemeClr val="tx1"/>
                </a:solidFill>
                <a:effectLst/>
                <a:latin typeface="+mn-lt"/>
                <a:ea typeface="+mn-ea"/>
                <a:cs typeface="+mn-cs"/>
              </a:rPr>
              <a:t>通过堆叠网络增加</a:t>
            </a:r>
            <a:r>
              <a:rPr lang="en-US" altLang="zh-CN" sz="1200" b="0" i="0" kern="1200">
                <a:solidFill>
                  <a:schemeClr val="tx1"/>
                </a:solidFill>
                <a:effectLst/>
                <a:latin typeface="+mn-lt"/>
                <a:ea typeface="+mn-ea"/>
                <a:cs typeface="+mn-cs"/>
              </a:rPr>
              <a:t>receptive field</a:t>
            </a:r>
            <a:r>
              <a:rPr lang="zh-CN" altLang="en-US" sz="1200" b="0" i="0" kern="1200">
                <a:solidFill>
                  <a:schemeClr val="tx1"/>
                </a:solidFill>
                <a:effectLst/>
                <a:latin typeface="+mn-lt"/>
                <a:ea typeface="+mn-ea"/>
                <a:cs typeface="+mn-cs"/>
              </a:rPr>
              <a:t>实现目的，</a:t>
            </a:r>
            <a:r>
              <a:rPr lang="zh-CN" altLang="en-US"/>
              <a:t>不断叠加这样的特征提取层，这样高层网络的感受野（</a:t>
            </a:r>
            <a:r>
              <a:rPr lang="en-US" altLang="zh-CN"/>
              <a:t>receptive field</a:t>
            </a:r>
            <a:r>
              <a:rPr lang="zh-CN" altLang="en-US"/>
              <a:t>）就越来越大，获取的信息分布广度也越来越高。</a:t>
            </a:r>
            <a:r>
              <a:rPr lang="en-US" altLang="zh-CN" sz="1200" b="0" i="0" kern="1200">
                <a:solidFill>
                  <a:schemeClr val="tx1"/>
                </a:solidFill>
                <a:effectLst/>
                <a:latin typeface="+mn-lt"/>
                <a:ea typeface="+mn-ea"/>
                <a:cs typeface="+mn-cs"/>
              </a:rPr>
              <a:t>RNN</a:t>
            </a:r>
            <a:r>
              <a:rPr lang="zh-CN" altLang="en-US" sz="1200" b="0" i="0" kern="1200">
                <a:solidFill>
                  <a:schemeClr val="tx1"/>
                </a:solidFill>
                <a:effectLst/>
                <a:latin typeface="+mn-lt"/>
                <a:ea typeface="+mn-ea"/>
                <a:cs typeface="+mn-cs"/>
              </a:rPr>
              <a:t>通过</a:t>
            </a:r>
            <a:r>
              <a:rPr lang="en-US" altLang="zh-CN" sz="1200" b="0" i="0" kern="1200">
                <a:solidFill>
                  <a:schemeClr val="tx1"/>
                </a:solidFill>
                <a:effectLst/>
                <a:latin typeface="+mn-lt"/>
                <a:ea typeface="+mn-ea"/>
                <a:cs typeface="+mn-cs"/>
              </a:rPr>
              <a:t>recurrent operation</a:t>
            </a:r>
            <a:r>
              <a:rPr lang="zh-CN" altLang="en-US" sz="1200" b="0" i="0" kern="1200">
                <a:solidFill>
                  <a:schemeClr val="tx1"/>
                </a:solidFill>
                <a:effectLst/>
                <a:latin typeface="+mn-lt"/>
                <a:ea typeface="+mn-ea"/>
                <a:cs typeface="+mn-cs"/>
              </a:rPr>
              <a:t>（指的应该是上一</a:t>
            </a:r>
            <a:r>
              <a:rPr lang="en-US" altLang="zh-CN" sz="1200" b="0" i="0" kern="1200">
                <a:solidFill>
                  <a:schemeClr val="tx1"/>
                </a:solidFill>
                <a:effectLst/>
                <a:latin typeface="+mn-lt"/>
                <a:ea typeface="+mn-ea"/>
                <a:cs typeface="+mn-cs"/>
              </a:rPr>
              <a:t>hidden state</a:t>
            </a:r>
            <a:r>
              <a:rPr lang="zh-CN" altLang="en-US" sz="1200" b="0" i="0" kern="1200">
                <a:solidFill>
                  <a:schemeClr val="tx1"/>
                </a:solidFill>
                <a:effectLst/>
                <a:latin typeface="+mn-lt"/>
                <a:ea typeface="+mn-ea"/>
                <a:cs typeface="+mn-cs"/>
              </a:rPr>
              <a:t>的传入）来实现。</a:t>
            </a:r>
            <a:r>
              <a:rPr lang="en-US" altLang="zh-CN" sz="1200" b="0" i="0" kern="1200">
                <a:solidFill>
                  <a:schemeClr val="tx1"/>
                </a:solidFill>
                <a:effectLst/>
                <a:latin typeface="+mn-lt"/>
                <a:ea typeface="+mn-ea"/>
                <a:cs typeface="+mn-cs"/>
              </a:rPr>
              <a:t>convolutional</a:t>
            </a:r>
            <a:r>
              <a:rPr lang="zh-CN" altLang="en-US" sz="1200" b="0" i="0" kern="1200">
                <a:solidFill>
                  <a:schemeClr val="tx1"/>
                </a:solidFill>
                <a:effectLst/>
                <a:latin typeface="+mn-lt"/>
                <a:ea typeface="+mn-ea"/>
                <a:cs typeface="+mn-cs"/>
              </a:rPr>
              <a:t>和</a:t>
            </a:r>
            <a:r>
              <a:rPr lang="en-US" altLang="zh-CN" sz="1200" b="0" i="0" kern="1200">
                <a:solidFill>
                  <a:schemeClr val="tx1"/>
                </a:solidFill>
                <a:effectLst/>
                <a:latin typeface="+mn-lt"/>
                <a:ea typeface="+mn-ea"/>
                <a:cs typeface="+mn-cs"/>
              </a:rPr>
              <a:t>recurrent</a:t>
            </a:r>
            <a:r>
              <a:rPr lang="zh-CN" altLang="en-US" sz="1200" b="0" i="0" kern="1200">
                <a:solidFill>
                  <a:schemeClr val="tx1"/>
                </a:solidFill>
                <a:effectLst/>
                <a:latin typeface="+mn-lt"/>
                <a:ea typeface="+mn-ea"/>
                <a:cs typeface="+mn-cs"/>
              </a:rPr>
              <a:t>操作都是对一个</a:t>
            </a:r>
            <a:r>
              <a:rPr lang="en-US" altLang="zh-CN" sz="1200" b="0" i="0" kern="1200">
                <a:solidFill>
                  <a:schemeClr val="tx1"/>
                </a:solidFill>
                <a:effectLst/>
                <a:latin typeface="+mn-lt"/>
                <a:ea typeface="+mn-ea"/>
                <a:cs typeface="+mn-cs"/>
              </a:rPr>
              <a:t>local neighborhood</a:t>
            </a:r>
            <a:r>
              <a:rPr lang="zh-CN" altLang="en-US" sz="1200" b="0" i="0" kern="1200">
                <a:solidFill>
                  <a:schemeClr val="tx1"/>
                </a:solidFill>
                <a:effectLst/>
                <a:latin typeface="+mn-lt"/>
                <a:ea typeface="+mn-ea"/>
                <a:cs typeface="+mn-cs"/>
              </a:rPr>
              <a:t>进行处理，</a:t>
            </a:r>
            <a:r>
              <a:rPr lang="en-US" altLang="zh-CN" sz="1200" b="0" i="0" kern="1200">
                <a:solidFill>
                  <a:schemeClr val="tx1"/>
                </a:solidFill>
                <a:effectLst/>
                <a:latin typeface="+mn-lt"/>
                <a:ea typeface="+mn-ea"/>
                <a:cs typeface="+mn-cs"/>
              </a:rPr>
              <a:t>CNN</a:t>
            </a:r>
            <a:r>
              <a:rPr lang="zh-CN" altLang="en-US" sz="1200" b="0" i="0" kern="1200">
                <a:solidFill>
                  <a:schemeClr val="tx1"/>
                </a:solidFill>
                <a:effectLst/>
                <a:latin typeface="+mn-lt"/>
                <a:ea typeface="+mn-ea"/>
                <a:cs typeface="+mn-cs"/>
              </a:rPr>
              <a:t>对空间上的</a:t>
            </a:r>
            <a:r>
              <a:rPr lang="en-US" altLang="zh-CN" sz="1200" b="0" i="0" kern="1200">
                <a:solidFill>
                  <a:schemeClr val="tx1"/>
                </a:solidFill>
                <a:effectLst/>
                <a:latin typeface="+mn-lt"/>
                <a:ea typeface="+mn-ea"/>
                <a:cs typeface="+mn-cs"/>
              </a:rPr>
              <a:t>local neighborhood</a:t>
            </a:r>
            <a:r>
              <a:rPr lang="zh-CN" altLang="en-US" sz="1200" b="0" i="0" kern="1200">
                <a:solidFill>
                  <a:schemeClr val="tx1"/>
                </a:solidFill>
                <a:effectLst/>
                <a:latin typeface="+mn-lt"/>
                <a:ea typeface="+mn-ea"/>
                <a:cs typeface="+mn-cs"/>
              </a:rPr>
              <a:t>，</a:t>
            </a:r>
            <a:r>
              <a:rPr lang="en-US" altLang="zh-CN" sz="1200" b="0" i="0" kern="1200">
                <a:solidFill>
                  <a:schemeClr val="tx1"/>
                </a:solidFill>
                <a:effectLst/>
                <a:latin typeface="+mn-lt"/>
                <a:ea typeface="+mn-ea"/>
                <a:cs typeface="+mn-cs"/>
              </a:rPr>
              <a:t>RNN</a:t>
            </a:r>
            <a:r>
              <a:rPr lang="zh-CN" altLang="en-US" sz="1200" b="0" i="0" kern="1200">
                <a:solidFill>
                  <a:schemeClr val="tx1"/>
                </a:solidFill>
                <a:effectLst/>
                <a:latin typeface="+mn-lt"/>
                <a:ea typeface="+mn-ea"/>
                <a:cs typeface="+mn-cs"/>
              </a:rPr>
              <a:t>是对时间上的一个</a:t>
            </a:r>
            <a:r>
              <a:rPr lang="en-US" altLang="zh-CN" sz="1200" b="0" i="0" kern="1200">
                <a:solidFill>
                  <a:schemeClr val="tx1"/>
                </a:solidFill>
                <a:effectLst/>
                <a:latin typeface="+mn-lt"/>
                <a:ea typeface="+mn-ea"/>
                <a:cs typeface="+mn-cs"/>
              </a:rPr>
              <a:t>local neighborhood</a:t>
            </a:r>
            <a:r>
              <a:rPr lang="zh-CN" altLang="en-US" sz="1200" b="0" i="0" kern="1200">
                <a:solidFill>
                  <a:schemeClr val="tx1"/>
                </a:solidFill>
                <a:effectLst/>
                <a:latin typeface="+mn-lt"/>
                <a:ea typeface="+mn-ea"/>
                <a:cs typeface="+mn-cs"/>
              </a:rPr>
              <a:t>进行操作，这种局域化的操作导致想获得</a:t>
            </a:r>
            <a:r>
              <a:rPr lang="en-US" altLang="zh-CN" sz="1200" b="0" i="0" kern="1200">
                <a:solidFill>
                  <a:schemeClr val="tx1"/>
                </a:solidFill>
                <a:effectLst/>
                <a:latin typeface="+mn-lt"/>
                <a:ea typeface="+mn-ea"/>
                <a:cs typeface="+mn-cs"/>
              </a:rPr>
              <a:t>long-range dependencies</a:t>
            </a:r>
            <a:r>
              <a:rPr lang="zh-CN" altLang="en-US" sz="1200" b="0" i="0" kern="1200">
                <a:solidFill>
                  <a:schemeClr val="tx1"/>
                </a:solidFill>
                <a:effectLst/>
                <a:latin typeface="+mn-lt"/>
                <a:ea typeface="+mn-ea"/>
                <a:cs typeface="+mn-cs"/>
              </a:rPr>
              <a:t>就要对神经网络进行层层堆叠，但这种层层堆叠会带来一些相应的局限性包括降低计算效率、造成优化的困难、以及信息不能方便的在两个相距较远的位置之间来回的传播。</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因此就有了本文作者提出的</a:t>
            </a:r>
            <a:r>
              <a:rPr lang="en-US" altLang="zh-CN"/>
              <a:t>non local</a:t>
            </a:r>
            <a:r>
              <a:rPr lang="zh-CN" altLang="en-US"/>
              <a:t>机制。</a:t>
            </a:r>
            <a:endParaRPr lang="en-US" altLang="zh-CN"/>
          </a:p>
          <a:p>
            <a:endParaRPr lang="zh-CN" altLang="en-US"/>
          </a:p>
        </p:txBody>
      </p:sp>
      <p:sp>
        <p:nvSpPr>
          <p:cNvPr id="4" name="灯片编号占位符 3"/>
          <p:cNvSpPr>
            <a:spLocks noGrp="1"/>
          </p:cNvSpPr>
          <p:nvPr>
            <p:ph type="sldNum" sz="quarter" idx="5"/>
          </p:nvPr>
        </p:nvSpPr>
        <p:spPr/>
        <p:txBody>
          <a:bodyPr/>
          <a:lstStyle/>
          <a:p>
            <a:fld id="{7B1797E4-B0F2-4C06-A66E-42B583016EB8}" type="slidenum">
              <a:rPr lang="zh-CN" altLang="en-US" smtClean="0"/>
              <a:t>7</a:t>
            </a:fld>
            <a:endParaRPr lang="zh-CN" altLang="en-US"/>
          </a:p>
        </p:txBody>
      </p:sp>
    </p:spTree>
    <p:extLst>
      <p:ext uri="{BB962C8B-B14F-4D97-AF65-F5344CB8AC3E}">
        <p14:creationId xmlns:p14="http://schemas.microsoft.com/office/powerpoint/2010/main" val="219785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局部相关性，但是相似像素并不局限于某个区域。</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高斯滤波，双边滤波，</a:t>
            </a:r>
            <a:r>
              <a:rPr lang="en-US" altLang="zh-CN" sz="1200" b="0" i="0" kern="1200">
                <a:solidFill>
                  <a:schemeClr val="tx1"/>
                </a:solidFill>
                <a:effectLst/>
                <a:latin typeface="+mn-lt"/>
                <a:ea typeface="+mn-ea"/>
                <a:cs typeface="+mn-cs"/>
              </a:rPr>
              <a:t>pixel-wise</a:t>
            </a:r>
            <a:r>
              <a:rPr lang="zh-CN" altLang="en-US" sz="1200" b="0" i="0" kern="1200">
                <a:solidFill>
                  <a:schemeClr val="tx1"/>
                </a:solidFill>
                <a:effectLst/>
                <a:latin typeface="+mn-lt"/>
                <a:ea typeface="+mn-ea"/>
                <a:cs typeface="+mn-cs"/>
              </a:rPr>
              <a:t>的非局部均值滤波</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前面有个归一化函数，</a:t>
            </a:r>
            <a:r>
              <a:rPr lang="en-US" altLang="zh-CN" sz="1200" b="0" i="0" kern="1200">
                <a:solidFill>
                  <a:schemeClr val="tx1"/>
                </a:solidFill>
                <a:effectLst/>
                <a:latin typeface="+mn-lt"/>
                <a:ea typeface="+mn-ea"/>
                <a:cs typeface="+mn-cs"/>
              </a:rPr>
              <a:t>w</a:t>
            </a:r>
            <a:r>
              <a:rPr lang="zh-CN" altLang="en-US" sz="1200" b="0" i="0" kern="1200">
                <a:solidFill>
                  <a:schemeClr val="tx1"/>
                </a:solidFill>
                <a:effectLst/>
                <a:latin typeface="+mn-lt"/>
                <a:ea typeface="+mn-ea"/>
                <a:cs typeface="+mn-cs"/>
              </a:rPr>
              <a:t>是权重</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欧氏距离</a:t>
            </a:r>
            <a:r>
              <a:rPr lang="en-US" altLang="zh-CN" sz="1200" b="0" i="0" kern="120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，然后用个单调递减的函数约束（比如</a:t>
            </a:r>
            <a:r>
              <a:rPr lang="en-US" altLang="zh-CN" sz="1200" b="0" i="0" kern="1200">
                <a:solidFill>
                  <a:schemeClr val="tx1"/>
                </a:solidFill>
                <a:effectLst/>
                <a:latin typeface="+mn-lt"/>
                <a:ea typeface="+mn-ea"/>
                <a:cs typeface="+mn-cs"/>
              </a:rPr>
              <a:t>softmax</a:t>
            </a:r>
            <a:r>
              <a:rPr lang="zh-CN" altLang="en-US" sz="1200" b="0" i="0" kern="1200">
                <a:solidFill>
                  <a:schemeClr val="tx1"/>
                </a:solidFill>
                <a:effectLst/>
                <a:latin typeface="+mn-lt"/>
                <a:ea typeface="+mn-ea"/>
                <a:cs typeface="+mn-cs"/>
              </a:rPr>
              <a:t>）。</a:t>
            </a:r>
            <a:endParaRPr lang="en-US" altLang="zh-CN" sz="1200" b="0"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传统的高斯滤波，均值滤波，为局部滤波，即对周围邻域的点加权生成当前点，加权因子反应出周围点对当前点的影响，这些加权因子基于某种理论获得，如高斯滤波基于低通，均值滤波认为点与点之间的影响是均匀的</a:t>
            </a:r>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Non-local Means </a:t>
            </a:r>
            <a:r>
              <a:rPr lang="zh-CN" altLang="en-US" sz="1200" b="0" i="0" kern="1200">
                <a:solidFill>
                  <a:schemeClr val="tx1"/>
                </a:solidFill>
                <a:effectLst/>
                <a:latin typeface="+mn-lt"/>
                <a:ea typeface="+mn-ea"/>
                <a:cs typeface="+mn-cs"/>
              </a:rPr>
              <a:t>非局部均值去噪滤波加权因子是基于被加权点与当前点的邻域的相似性产生，</a:t>
            </a:r>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NML </a:t>
            </a:r>
            <a:r>
              <a:rPr lang="zh-CN" altLang="en-US" sz="1200" b="0" i="0" kern="1200">
                <a:solidFill>
                  <a:schemeClr val="tx1"/>
                </a:solidFill>
                <a:effectLst/>
                <a:latin typeface="+mn-lt"/>
                <a:ea typeface="+mn-ea"/>
                <a:cs typeface="+mn-cs"/>
              </a:rPr>
              <a:t>算法首先要确定两个窗口，分别为相似窗和搜索窗，相似窗被选用与比较两个像素的相似性，而搜索窗则确定寻找相似结构的区域和范围</a:t>
            </a:r>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w</a:t>
            </a:r>
            <a:r>
              <a:rPr lang="zh-CN" altLang="en-US" sz="1200" b="0" i="0" kern="1200">
                <a:solidFill>
                  <a:schemeClr val="tx1"/>
                </a:solidFill>
                <a:effectLst/>
                <a:latin typeface="+mn-lt"/>
                <a:ea typeface="+mn-ea"/>
                <a:cs typeface="+mn-cs"/>
              </a:rPr>
              <a:t>代表权重。因为噪声的存在，单独的像素不可靠，所以使用邻域，只有邻域的相似度高才说明两个像素的相似度高</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注意力的开端</a:t>
            </a:r>
            <a:endParaRPr lang="en-US" altLang="zh-CN" sz="1200" b="0" i="0" kern="1200">
              <a:solidFill>
                <a:schemeClr val="tx1"/>
              </a:solidFill>
              <a:effectLst/>
              <a:latin typeface="+mn-lt"/>
              <a:ea typeface="+mn-ea"/>
              <a:cs typeface="+mn-cs"/>
            </a:endParaRPr>
          </a:p>
          <a:p>
            <a:endParaRPr lang="zh-CN" altLang="en-US" sz="1200" b="0" i="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7B1797E4-B0F2-4C06-A66E-42B583016EB8}" type="slidenum">
              <a:rPr lang="zh-CN" altLang="en-US" smtClean="0"/>
              <a:t>8</a:t>
            </a:fld>
            <a:endParaRPr lang="zh-CN" altLang="en-US"/>
          </a:p>
        </p:txBody>
      </p:sp>
    </p:spTree>
    <p:extLst>
      <p:ext uri="{BB962C8B-B14F-4D97-AF65-F5344CB8AC3E}">
        <p14:creationId xmlns:p14="http://schemas.microsoft.com/office/powerpoint/2010/main" val="51306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CVPR2018</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effectLst/>
                <a:latin typeface="+mn-lt"/>
                <a:ea typeface="+mn-ea"/>
                <a:cs typeface="+mn-cs"/>
              </a:rPr>
              <a:t>用于去除噪声，陆续被用于超分之类其他的应用中，但只是作为一个结果输出前滤波的</a:t>
            </a:r>
            <a:r>
              <a:rPr lang="en-US" altLang="zh-CN" sz="1200" b="0" i="0" kern="1200">
                <a:solidFill>
                  <a:schemeClr val="tx1"/>
                </a:solidFill>
                <a:effectLst/>
                <a:latin typeface="+mn-lt"/>
                <a:ea typeface="+mn-ea"/>
                <a:cs typeface="+mn-cs"/>
              </a:rPr>
              <a:t>trick</a:t>
            </a:r>
            <a:r>
              <a:rPr lang="zh-CN" altLang="en-US" sz="1200" b="0" i="0" kern="1200">
                <a:solidFill>
                  <a:schemeClr val="tx1"/>
                </a:solidFill>
                <a:effectLst/>
                <a:latin typeface="+mn-lt"/>
                <a:ea typeface="+mn-ea"/>
                <a:cs typeface="+mn-cs"/>
              </a:rPr>
              <a:t>。本文是尝试</a:t>
            </a:r>
            <a:r>
              <a:rPr lang="zh-CN" altLang="en-US"/>
              <a:t>将</a:t>
            </a:r>
            <a:r>
              <a:rPr lang="en-US" altLang="zh-CN"/>
              <a:t>non local</a:t>
            </a:r>
            <a:r>
              <a:rPr lang="zh-CN" altLang="en-US"/>
              <a:t>思想引入视频分类。原话：</a:t>
            </a:r>
            <a:r>
              <a:rPr lang="zh-CN" altLang="en-US" sz="1200" b="0" i="0" kern="1200">
                <a:solidFill>
                  <a:schemeClr val="tx1"/>
                </a:solidFill>
                <a:effectLst/>
                <a:latin typeface="+mn-lt"/>
                <a:ea typeface="+mn-ea"/>
                <a:cs typeface="+mn-cs"/>
              </a:rPr>
              <a:t>我们的模型是计算机视觉中经典的</a:t>
            </a:r>
            <a:r>
              <a:rPr lang="en-US" altLang="zh-CN" sz="1200" b="0" i="0" kern="1200">
                <a:solidFill>
                  <a:schemeClr val="tx1"/>
                </a:solidFill>
                <a:effectLst/>
                <a:latin typeface="+mn-lt"/>
                <a:ea typeface="+mn-ea"/>
                <a:cs typeface="+mn-cs"/>
              </a:rPr>
              <a:t>non-local mean operation</a:t>
            </a:r>
            <a:r>
              <a:rPr lang="zh-CN" altLang="en-US" sz="1200" b="0" i="0" kern="1200">
                <a:solidFill>
                  <a:schemeClr val="tx1"/>
                </a:solidFill>
                <a:effectLst/>
                <a:latin typeface="+mn-lt"/>
                <a:ea typeface="+mn-ea"/>
                <a:cs typeface="+mn-cs"/>
              </a:rPr>
              <a:t>的推广。</a:t>
            </a:r>
            <a:endParaRPr lang="en-US" altLang="zh-CN"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Self-attention</a:t>
            </a:r>
          </a:p>
        </p:txBody>
      </p:sp>
      <p:sp>
        <p:nvSpPr>
          <p:cNvPr id="4" name="灯片编号占位符 3"/>
          <p:cNvSpPr>
            <a:spLocks noGrp="1"/>
          </p:cNvSpPr>
          <p:nvPr>
            <p:ph type="sldNum" sz="quarter" idx="5"/>
          </p:nvPr>
        </p:nvSpPr>
        <p:spPr/>
        <p:txBody>
          <a:bodyPr/>
          <a:lstStyle/>
          <a:p>
            <a:fld id="{7B1797E4-B0F2-4C06-A66E-42B583016EB8}" type="slidenum">
              <a:rPr lang="zh-CN" altLang="en-US" smtClean="0"/>
              <a:t>9</a:t>
            </a:fld>
            <a:endParaRPr lang="zh-CN" altLang="en-US"/>
          </a:p>
        </p:txBody>
      </p:sp>
    </p:spTree>
    <p:extLst>
      <p:ext uri="{BB962C8B-B14F-4D97-AF65-F5344CB8AC3E}">
        <p14:creationId xmlns:p14="http://schemas.microsoft.com/office/powerpoint/2010/main" val="2309210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SA-GAN</a:t>
            </a:r>
            <a:r>
              <a:rPr lang="zh-CN" altLang="en-US"/>
              <a:t>用来做标准的</a:t>
            </a:r>
            <a:r>
              <a:rPr lang="en-US" altLang="zh-CN"/>
              <a:t>conditional image generation</a:t>
            </a:r>
            <a:r>
              <a:rPr lang="zh-CN" altLang="en-US"/>
              <a:t>的</a:t>
            </a:r>
            <a:endParaRPr lang="en-US" altLang="zh-CN"/>
          </a:p>
          <a:p>
            <a:r>
              <a:rPr lang="zh-CN" altLang="en-US"/>
              <a:t>第一个在</a:t>
            </a:r>
            <a:r>
              <a:rPr lang="en-US" altLang="zh-CN"/>
              <a:t>GAN</a:t>
            </a:r>
            <a:r>
              <a:rPr lang="zh-CN" altLang="en-US"/>
              <a:t>标准任务中对长程依赖进行建模的尝试。</a:t>
            </a:r>
            <a:endParaRPr lang="en-US" altLang="zh-CN"/>
          </a:p>
          <a:p>
            <a:r>
              <a:rPr lang="zh-CN" altLang="en-US"/>
              <a:t>当前点的计算是所有特征点的加权和。计算特征点两两之间的相似度</a:t>
            </a:r>
            <a:endParaRPr lang="en-US" altLang="zh-CN"/>
          </a:p>
          <a:p>
            <a:r>
              <a:rPr lang="zh-CN" altLang="en-US"/>
              <a:t>问题：两两特征点计算的话，计算复杂度很特征图尺寸是平方数量级。现在也有些关于</a:t>
            </a:r>
            <a:r>
              <a:rPr lang="en-US" altLang="zh-CN"/>
              <a:t>SA</a:t>
            </a:r>
            <a:r>
              <a:rPr lang="zh-CN" altLang="en-US"/>
              <a:t>简化的操作，但也是很难在时间复杂度上取得很大的突破。</a:t>
            </a:r>
          </a:p>
        </p:txBody>
      </p:sp>
      <p:sp>
        <p:nvSpPr>
          <p:cNvPr id="4" name="灯片编号占位符 3"/>
          <p:cNvSpPr>
            <a:spLocks noGrp="1"/>
          </p:cNvSpPr>
          <p:nvPr>
            <p:ph type="sldNum" sz="quarter" idx="5"/>
          </p:nvPr>
        </p:nvSpPr>
        <p:spPr/>
        <p:txBody>
          <a:bodyPr/>
          <a:lstStyle/>
          <a:p>
            <a:fld id="{8B1978F9-44DF-46A6-B661-3E3CB46B4FD8}" type="slidenum">
              <a:rPr lang="zh-CN" altLang="en-US" smtClean="0"/>
              <a:t>10</a:t>
            </a:fld>
            <a:endParaRPr lang="zh-CN" altLang="en-US"/>
          </a:p>
        </p:txBody>
      </p:sp>
    </p:spTree>
    <p:extLst>
      <p:ext uri="{BB962C8B-B14F-4D97-AF65-F5344CB8AC3E}">
        <p14:creationId xmlns:p14="http://schemas.microsoft.com/office/powerpoint/2010/main" val="339817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a:t>同时为了增加相似性度量的鲁棒性，把</a:t>
            </a:r>
            <a:r>
              <a:rPr lang="en-US" altLang="zh-CN" baseline="0"/>
              <a:t>neighbor</a:t>
            </a:r>
            <a:r>
              <a:rPr lang="zh-CN" altLang="en-US" baseline="0"/>
              <a:t>的特征也加入计算。只有当他俩相似，并且邻域也相似时，才判定他俩匹配，这个扩大的邻域范围跟缩放倍数</a:t>
            </a:r>
            <a:r>
              <a:rPr lang="en-US" altLang="zh-CN" baseline="0"/>
              <a:t>s</a:t>
            </a:r>
            <a:r>
              <a:rPr lang="zh-CN" altLang="en-US" baseline="0"/>
              <a:t>相关，实际上，是能根据不同尺寸调整</a:t>
            </a:r>
            <a:r>
              <a:rPr lang="en-US" altLang="zh-CN" baseline="0"/>
              <a:t>patch</a:t>
            </a:r>
            <a:r>
              <a:rPr lang="zh-CN" altLang="en-US" baseline="0"/>
              <a:t>的大小。</a:t>
            </a:r>
            <a:endParaRPr lang="en-US" altLang="zh-CN" baseline="0"/>
          </a:p>
        </p:txBody>
      </p:sp>
      <p:sp>
        <p:nvSpPr>
          <p:cNvPr id="4" name="灯片编号占位符 3"/>
          <p:cNvSpPr>
            <a:spLocks noGrp="1"/>
          </p:cNvSpPr>
          <p:nvPr>
            <p:ph type="sldNum" sz="quarter" idx="5"/>
          </p:nvPr>
        </p:nvSpPr>
        <p:spPr/>
        <p:txBody>
          <a:bodyPr/>
          <a:lstStyle/>
          <a:p>
            <a:fld id="{7B1797E4-B0F2-4C06-A66E-42B583016EB8}" type="slidenum">
              <a:rPr lang="zh-CN" altLang="en-US" smtClean="0"/>
              <a:t>11</a:t>
            </a:fld>
            <a:endParaRPr lang="zh-CN" altLang="en-US"/>
          </a:p>
        </p:txBody>
      </p:sp>
    </p:spTree>
    <p:extLst>
      <p:ext uri="{BB962C8B-B14F-4D97-AF65-F5344CB8AC3E}">
        <p14:creationId xmlns:p14="http://schemas.microsoft.com/office/powerpoint/2010/main" val="1836659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对于一个特征图而言，不同区域的均值和标准差是不同的。而且差异很大，同一区域内的单独看其实标准差是比较低的。</a:t>
            </a:r>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CVPR2019</a:t>
            </a:r>
            <a:r>
              <a:rPr lang="zh-CN" altLang="en-US" sz="1200" b="0" i="0" kern="1200">
                <a:solidFill>
                  <a:schemeClr val="tx1"/>
                </a:solidFill>
                <a:effectLst/>
                <a:latin typeface="+mn-lt"/>
                <a:ea typeface="+mn-ea"/>
                <a:cs typeface="+mn-cs"/>
              </a:rPr>
              <a:t>这篇文章也指出，如果直接对整个特征图进行归一化的话，可能会对学到的语义信息进行破坏</a:t>
            </a:r>
          </a:p>
        </p:txBody>
      </p:sp>
      <p:sp>
        <p:nvSpPr>
          <p:cNvPr id="4" name="灯片编号占位符 3"/>
          <p:cNvSpPr>
            <a:spLocks noGrp="1"/>
          </p:cNvSpPr>
          <p:nvPr>
            <p:ph type="sldNum" sz="quarter" idx="5"/>
          </p:nvPr>
        </p:nvSpPr>
        <p:spPr/>
        <p:txBody>
          <a:bodyPr/>
          <a:lstStyle/>
          <a:p>
            <a:fld id="{7B1797E4-B0F2-4C06-A66E-42B583016EB8}" type="slidenum">
              <a:rPr lang="zh-CN" altLang="en-US" smtClean="0"/>
              <a:t>12</a:t>
            </a:fld>
            <a:endParaRPr lang="zh-CN" altLang="en-US"/>
          </a:p>
        </p:txBody>
      </p:sp>
    </p:spTree>
    <p:extLst>
      <p:ext uri="{BB962C8B-B14F-4D97-AF65-F5344CB8AC3E}">
        <p14:creationId xmlns:p14="http://schemas.microsoft.com/office/powerpoint/2010/main" val="2409096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C11FD-B621-439C-BE1F-292456AC81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C1D8A2-8898-4B5E-B4FA-D2F8FCCB71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8DDCCC-40BF-4193-9E0A-934E9E3A1C33}"/>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1A489972-A578-4D43-89EB-C693006C51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B1A9FB-1C5A-45F1-B851-3AA3F0A8041E}"/>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354441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304AA-4DA2-4EBD-B482-C7C668B881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CDA968-1368-4D19-847C-413F647B563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EAE5A4-5979-4192-83C0-00BB88D78FAB}"/>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AD3F21B1-6B46-45C0-AE23-5F2DCDE73A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B0F824-D91D-499F-AEED-16E48CFFC3F8}"/>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02446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95A36B-DD9D-40FD-AD93-42052671A5D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AE29CD-0F18-4E5C-AA1D-07CBECEB9D4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84D970-F4F4-4730-8151-B9966E7C49C8}"/>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DCDA58B5-E42D-4891-B57A-16E323DB62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799A3-83BB-40E7-B32C-1759B71458E4}"/>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225420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B9183-BA4B-4503-A2FA-1B814FB8971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252E68-E56E-4554-9F54-FCF3A7945C5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B91066-B401-473D-9047-1F60981C7EF8}"/>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543ED075-2F8C-489A-B68B-03E7FDE56A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52E1C4-12DC-4B15-B7C8-FF09310D4D3A}"/>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607693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5DA7A-72EB-4D6B-A296-0E79C362E6C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7460CC-08B6-4FC5-98A6-25355FBED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B76BB6A-16FF-4A08-8763-A547F8249E64}"/>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55153740-C756-4A1D-82E8-8E869DF986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1EA3D2-FD70-4A3A-8266-AA731F18149B}"/>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2513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FD275-2B5B-4D20-BD09-B8929BFD6D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EC653C-B158-49B9-ADC3-8DC4B2B2542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EABF3D8-EC51-41A1-A5A3-0056FDBF883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F3EF90D-BA62-466B-B697-D129CAFCC815}"/>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6" name="页脚占位符 5">
            <a:extLst>
              <a:ext uri="{FF2B5EF4-FFF2-40B4-BE49-F238E27FC236}">
                <a16:creationId xmlns:a16="http://schemas.microsoft.com/office/drawing/2014/main" id="{525999B0-CBA0-4E0E-9F76-51FA111202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56EA4F-BF34-4C79-AD9A-5E7097EE4847}"/>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56324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96EB6-A20F-474E-B595-8B8623B36F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A1F0E82-26CE-4D1D-BB46-D674EB642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31C8109-64B1-4DB5-91FD-4397E4B06D5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0650CCB-DC90-4588-9E27-AA8395333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43B8D05-ECEA-41EA-B342-5E60DA563CA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DA148DA-F321-443C-BC70-872161B860F0}"/>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8" name="页脚占位符 7">
            <a:extLst>
              <a:ext uri="{FF2B5EF4-FFF2-40B4-BE49-F238E27FC236}">
                <a16:creationId xmlns:a16="http://schemas.microsoft.com/office/drawing/2014/main" id="{F487214B-01BE-48F9-9B76-182834B0DA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86FAC17-BB8F-4161-9581-791AA8FDBEBE}"/>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594719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6C01F-F02A-46B5-8853-65A0542E934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97649A4-E40B-42A8-BAC1-3D027B2E83F9}"/>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4" name="页脚占位符 3">
            <a:extLst>
              <a:ext uri="{FF2B5EF4-FFF2-40B4-BE49-F238E27FC236}">
                <a16:creationId xmlns:a16="http://schemas.microsoft.com/office/drawing/2014/main" id="{B9D332D0-B3D7-4CBC-999E-01CF485AB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A8DF386-3296-43CC-BCAE-1239021DE9C8}"/>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101160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00BD87-2A88-43F1-9032-8B1C6C40A69A}"/>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3" name="页脚占位符 2">
            <a:extLst>
              <a:ext uri="{FF2B5EF4-FFF2-40B4-BE49-F238E27FC236}">
                <a16:creationId xmlns:a16="http://schemas.microsoft.com/office/drawing/2014/main" id="{0C52581C-F347-4CF6-B959-10C7E9AD03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ED9F212-D584-4562-AA0E-B2619FC40E92}"/>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5065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5C7C1-6BCC-4DF2-BDBD-E8AC65F1AF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3EC980-E24E-4D3E-ADFF-ABDB18F7CB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D922A8A-A324-4A92-BF20-422BF1C8B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D93FE5-6754-465B-9B47-D2673736CF91}"/>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6" name="页脚占位符 5">
            <a:extLst>
              <a:ext uri="{FF2B5EF4-FFF2-40B4-BE49-F238E27FC236}">
                <a16:creationId xmlns:a16="http://schemas.microsoft.com/office/drawing/2014/main" id="{13BF9FAD-D42A-493F-95B6-06EA83A9CA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70A9E5-87CB-4E8E-A5D2-C72D52DD0377}"/>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17703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B17AE-180C-4491-AFDA-DBA701392A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BAE2260-D536-4399-BEA3-0F71C4D4F4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016D9F7-3030-4228-A27B-D33C5AFBF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13860C1-17B0-43AF-B62F-20C9C0B4BB4A}"/>
              </a:ext>
            </a:extLst>
          </p:cNvPr>
          <p:cNvSpPr>
            <a:spLocks noGrp="1"/>
          </p:cNvSpPr>
          <p:nvPr>
            <p:ph type="dt" sz="half" idx="10"/>
          </p:nvPr>
        </p:nvSpPr>
        <p:spPr/>
        <p:txBody>
          <a:bodyPr/>
          <a:lstStyle/>
          <a:p>
            <a:fld id="{5524DF2B-018C-4D26-9BE8-2FF2488E77F6}" type="datetimeFigureOut">
              <a:rPr lang="zh-CN" altLang="en-US" smtClean="0"/>
              <a:t>2020/5/27</a:t>
            </a:fld>
            <a:endParaRPr lang="zh-CN" altLang="en-US"/>
          </a:p>
        </p:txBody>
      </p:sp>
      <p:sp>
        <p:nvSpPr>
          <p:cNvPr id="6" name="页脚占位符 5">
            <a:extLst>
              <a:ext uri="{FF2B5EF4-FFF2-40B4-BE49-F238E27FC236}">
                <a16:creationId xmlns:a16="http://schemas.microsoft.com/office/drawing/2014/main" id="{665963F8-7545-4932-BDAA-D3BBD8A0D4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5B86FE-8658-43FA-96EC-9A73BD9F6F78}"/>
              </a:ext>
            </a:extLst>
          </p:cNvPr>
          <p:cNvSpPr>
            <a:spLocks noGrp="1"/>
          </p:cNvSpPr>
          <p:nvPr>
            <p:ph type="sldNum" sz="quarter" idx="12"/>
          </p:nvPr>
        </p:nvSpPr>
        <p:spPr/>
        <p:txBody>
          <a:body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339061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4CEC87-6B0B-4319-83E8-0524A5F29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AD87E97-3DA6-465A-B254-B1F60C3F7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08BAFD-7FEA-4F6A-9E51-60A5E0339C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4DF2B-018C-4D26-9BE8-2FF2488E77F6}" type="datetimeFigureOut">
              <a:rPr lang="zh-CN" altLang="en-US" smtClean="0"/>
              <a:t>2020/5/27</a:t>
            </a:fld>
            <a:endParaRPr lang="zh-CN" altLang="en-US"/>
          </a:p>
        </p:txBody>
      </p:sp>
      <p:sp>
        <p:nvSpPr>
          <p:cNvPr id="5" name="页脚占位符 4">
            <a:extLst>
              <a:ext uri="{FF2B5EF4-FFF2-40B4-BE49-F238E27FC236}">
                <a16:creationId xmlns:a16="http://schemas.microsoft.com/office/drawing/2014/main" id="{B39E30D1-6C44-4167-84C4-7558A4332B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F17E62-752D-4E54-9D6F-C6ED0CE3C9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9813A-1DAF-4BCD-8002-122639751AFC}" type="slidenum">
              <a:rPr lang="zh-CN" altLang="en-US" smtClean="0"/>
              <a:t>‹#›</a:t>
            </a:fld>
            <a:endParaRPr lang="zh-CN" altLang="en-US"/>
          </a:p>
        </p:txBody>
      </p:sp>
    </p:spTree>
    <p:extLst>
      <p:ext uri="{BB962C8B-B14F-4D97-AF65-F5344CB8AC3E}">
        <p14:creationId xmlns:p14="http://schemas.microsoft.com/office/powerpoint/2010/main" val="2874405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19.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4.xml"/><Relationship Id="rId3" Type="http://schemas.openxmlformats.org/officeDocument/2006/relationships/image" Target="../media/image57.png"/><Relationship Id="rId7" Type="http://schemas.openxmlformats.org/officeDocument/2006/relationships/customXml" Target="../ink/ink1.xml"/><Relationship Id="rId12" Type="http://schemas.openxmlformats.org/officeDocument/2006/relationships/image" Target="../media/image117.png"/><Relationship Id="rId2" Type="http://schemas.openxmlformats.org/officeDocument/2006/relationships/notesSlide" Target="../notesSlides/notesSlide24.xml"/><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3.xml"/><Relationship Id="rId5" Type="http://schemas.openxmlformats.org/officeDocument/2006/relationships/image" Target="../media/image59.png"/><Relationship Id="rId15" Type="http://schemas.openxmlformats.org/officeDocument/2006/relationships/customXml" Target="../ink/ink5.xml"/><Relationship Id="rId10" Type="http://schemas.openxmlformats.org/officeDocument/2006/relationships/image" Target="../media/image116.png"/><Relationship Id="rId4" Type="http://schemas.openxmlformats.org/officeDocument/2006/relationships/image" Target="../media/image58.png"/><Relationship Id="rId9" Type="http://schemas.openxmlformats.org/officeDocument/2006/relationships/customXml" Target="../ink/ink2.xml"/><Relationship Id="rId14" Type="http://schemas.openxmlformats.org/officeDocument/2006/relationships/image" Target="../media/image118.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0.png"/><Relationship Id="rId10" Type="http://schemas.openxmlformats.org/officeDocument/2006/relationships/image" Target="../media/image57.png"/><Relationship Id="rId4" Type="http://schemas.openxmlformats.org/officeDocument/2006/relationships/image" Target="../media/image68.png"/><Relationship Id="rId9"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484F591-7F92-4058-ACDE-583E1A1BCD49}"/>
              </a:ext>
            </a:extLst>
          </p:cNvPr>
          <p:cNvPicPr>
            <a:picLocks noChangeAspect="1"/>
          </p:cNvPicPr>
          <p:nvPr/>
        </p:nvPicPr>
        <p:blipFill>
          <a:blip r:embed="rId2"/>
          <a:stretch>
            <a:fillRect/>
          </a:stretch>
        </p:blipFill>
        <p:spPr>
          <a:xfrm>
            <a:off x="809353" y="2397072"/>
            <a:ext cx="10573293" cy="2063856"/>
          </a:xfrm>
          <a:prstGeom prst="rect">
            <a:avLst/>
          </a:prstGeom>
        </p:spPr>
      </p:pic>
    </p:spTree>
    <p:extLst>
      <p:ext uri="{BB962C8B-B14F-4D97-AF65-F5344CB8AC3E}">
        <p14:creationId xmlns:p14="http://schemas.microsoft.com/office/powerpoint/2010/main" val="258561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94CC878-D124-444A-B649-E6FF512AF610}"/>
              </a:ext>
            </a:extLst>
          </p:cNvPr>
          <p:cNvPicPr>
            <a:picLocks noChangeAspect="1"/>
          </p:cNvPicPr>
          <p:nvPr/>
        </p:nvPicPr>
        <p:blipFill>
          <a:blip r:embed="rId3"/>
          <a:stretch>
            <a:fillRect/>
          </a:stretch>
        </p:blipFill>
        <p:spPr>
          <a:xfrm>
            <a:off x="698628" y="1241719"/>
            <a:ext cx="10489943" cy="3906011"/>
          </a:xfrm>
          <a:prstGeom prst="rect">
            <a:avLst/>
          </a:prstGeom>
        </p:spPr>
      </p:pic>
      <p:sp>
        <p:nvSpPr>
          <p:cNvPr id="3" name="矩形 2">
            <a:extLst>
              <a:ext uri="{FF2B5EF4-FFF2-40B4-BE49-F238E27FC236}">
                <a16:creationId xmlns:a16="http://schemas.microsoft.com/office/drawing/2014/main" id="{037DFE4B-04F3-4928-9A7F-0EA81735F0C8}"/>
              </a:ext>
            </a:extLst>
          </p:cNvPr>
          <p:cNvSpPr/>
          <p:nvPr/>
        </p:nvSpPr>
        <p:spPr>
          <a:xfrm>
            <a:off x="877330" y="6392732"/>
            <a:ext cx="11314670" cy="369332"/>
          </a:xfrm>
          <a:prstGeom prst="rect">
            <a:avLst/>
          </a:prstGeom>
        </p:spPr>
        <p:txBody>
          <a:bodyPr wrap="square">
            <a:spAutoFit/>
          </a:bodyPr>
          <a:lstStyle/>
          <a:p>
            <a:r>
              <a:rPr lang="en-US" altLang="zh-CN">
                <a:solidFill>
                  <a:srgbClr val="222222"/>
                </a:solidFill>
                <a:latin typeface="Arial" panose="020B0604020202020204" pitchFamily="34" charset="0"/>
              </a:rPr>
              <a:t>[1] Zhang, Han, et al. "Self-attention generative adversarial networks." </a:t>
            </a:r>
            <a:r>
              <a:rPr lang="en-US" altLang="zh-CN" i="1">
                <a:solidFill>
                  <a:srgbClr val="222222"/>
                </a:solidFill>
                <a:latin typeface="Arial" panose="020B0604020202020204" pitchFamily="34" charset="0"/>
              </a:rPr>
              <a:t>arXiv preprint arXiv:1805.08318</a:t>
            </a:r>
            <a:r>
              <a:rPr lang="en-US" altLang="zh-CN">
                <a:solidFill>
                  <a:srgbClr val="222222"/>
                </a:solidFill>
                <a:latin typeface="Arial" panose="020B0604020202020204" pitchFamily="34" charset="0"/>
              </a:rPr>
              <a:t> (2018).</a:t>
            </a:r>
            <a:endParaRPr lang="zh-CN" altLang="en-US"/>
          </a:p>
        </p:txBody>
      </p:sp>
      <p:sp>
        <p:nvSpPr>
          <p:cNvPr id="5" name="文本框 4">
            <a:extLst>
              <a:ext uri="{FF2B5EF4-FFF2-40B4-BE49-F238E27FC236}">
                <a16:creationId xmlns:a16="http://schemas.microsoft.com/office/drawing/2014/main" id="{2E65899B-F554-4FC8-B5B9-26BA0B7D4EA4}"/>
              </a:ext>
            </a:extLst>
          </p:cNvPr>
          <p:cNvSpPr txBox="1"/>
          <p:nvPr/>
        </p:nvSpPr>
        <p:spPr>
          <a:xfrm>
            <a:off x="877330" y="180388"/>
            <a:ext cx="9205784" cy="769441"/>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a:t> SA-GAN</a:t>
            </a:r>
          </a:p>
          <a:p>
            <a:r>
              <a:rPr lang="en-US" altLang="zh-CN" sz="2000"/>
              <a:t>Reconstructing each feature point using the weighted sum of all feature points</a:t>
            </a:r>
            <a:r>
              <a:rPr lang="en-US" altLang="zh-CN" sz="2000" baseline="30000"/>
              <a:t>[1]</a:t>
            </a:r>
            <a:r>
              <a:rPr lang="en-US" altLang="zh-CN" sz="2000"/>
              <a:t>.</a:t>
            </a:r>
            <a:endParaRPr lang="zh-CN" altLang="en-US" sz="2000"/>
          </a:p>
        </p:txBody>
      </p:sp>
      <p:sp>
        <p:nvSpPr>
          <p:cNvPr id="2" name="文本框 1">
            <a:extLst>
              <a:ext uri="{FF2B5EF4-FFF2-40B4-BE49-F238E27FC236}">
                <a16:creationId xmlns:a16="http://schemas.microsoft.com/office/drawing/2014/main" id="{C7BAF802-855A-415B-80CA-D5DB363FC27E}"/>
              </a:ext>
            </a:extLst>
          </p:cNvPr>
          <p:cNvSpPr txBox="1"/>
          <p:nvPr/>
        </p:nvSpPr>
        <p:spPr>
          <a:xfrm>
            <a:off x="2007973" y="5439620"/>
            <a:ext cx="7963930" cy="369332"/>
          </a:xfrm>
          <a:prstGeom prst="rect">
            <a:avLst/>
          </a:prstGeom>
          <a:noFill/>
        </p:spPr>
        <p:txBody>
          <a:bodyPr wrap="square" rtlCol="0">
            <a:spAutoFit/>
          </a:bodyPr>
          <a:lstStyle/>
          <a:p>
            <a:r>
              <a:rPr lang="en-US" altLang="zh-CN" b="1"/>
              <a:t>Query: </a:t>
            </a:r>
            <a:r>
              <a:rPr lang="en-US" altLang="zh-CN"/>
              <a:t>every feature point			</a:t>
            </a:r>
            <a:r>
              <a:rPr lang="en-US" altLang="zh-CN" b="1"/>
              <a:t>Key: </a:t>
            </a:r>
            <a:r>
              <a:rPr lang="en-US" altLang="zh-CN"/>
              <a:t>All feature points</a:t>
            </a:r>
            <a:endParaRPr lang="zh-CN" altLang="en-US"/>
          </a:p>
        </p:txBody>
      </p:sp>
    </p:spTree>
    <p:extLst>
      <p:ext uri="{BB962C8B-B14F-4D97-AF65-F5344CB8AC3E}">
        <p14:creationId xmlns:p14="http://schemas.microsoft.com/office/powerpoint/2010/main" val="388677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316BFA-5460-473F-89E0-97FF216B8AE8}"/>
              </a:ext>
            </a:extLst>
          </p:cNvPr>
          <p:cNvPicPr>
            <a:picLocks noChangeAspect="1"/>
          </p:cNvPicPr>
          <p:nvPr/>
        </p:nvPicPr>
        <p:blipFill>
          <a:blip r:embed="rId3"/>
          <a:stretch>
            <a:fillRect/>
          </a:stretch>
        </p:blipFill>
        <p:spPr>
          <a:xfrm>
            <a:off x="5740667" y="841136"/>
            <a:ext cx="4603987" cy="1028753"/>
          </a:xfrm>
          <a:prstGeom prst="rect">
            <a:avLst/>
          </a:prstGeom>
        </p:spPr>
      </p:pic>
      <p:pic>
        <p:nvPicPr>
          <p:cNvPr id="6" name="图片 5">
            <a:extLst>
              <a:ext uri="{FF2B5EF4-FFF2-40B4-BE49-F238E27FC236}">
                <a16:creationId xmlns:a16="http://schemas.microsoft.com/office/drawing/2014/main" id="{C374EFA0-4663-4E2D-9D06-A374CD32885B}"/>
              </a:ext>
            </a:extLst>
          </p:cNvPr>
          <p:cNvPicPr>
            <a:picLocks noChangeAspect="1"/>
          </p:cNvPicPr>
          <p:nvPr/>
        </p:nvPicPr>
        <p:blipFill rotWithShape="1">
          <a:blip r:embed="rId4"/>
          <a:srcRect r="62705"/>
          <a:stretch/>
        </p:blipFill>
        <p:spPr>
          <a:xfrm>
            <a:off x="5740667" y="2646649"/>
            <a:ext cx="3734846" cy="514376"/>
          </a:xfrm>
          <a:prstGeom prst="rect">
            <a:avLst/>
          </a:prstGeom>
        </p:spPr>
      </p:pic>
      <p:pic>
        <p:nvPicPr>
          <p:cNvPr id="7" name="图片 6">
            <a:extLst>
              <a:ext uri="{FF2B5EF4-FFF2-40B4-BE49-F238E27FC236}">
                <a16:creationId xmlns:a16="http://schemas.microsoft.com/office/drawing/2014/main" id="{D4A76AB6-335F-4C6A-98F5-E904B3C634CB}"/>
              </a:ext>
            </a:extLst>
          </p:cNvPr>
          <p:cNvPicPr>
            <a:picLocks noChangeAspect="1"/>
          </p:cNvPicPr>
          <p:nvPr/>
        </p:nvPicPr>
        <p:blipFill>
          <a:blip r:embed="rId5"/>
          <a:stretch>
            <a:fillRect/>
          </a:stretch>
        </p:blipFill>
        <p:spPr>
          <a:xfrm>
            <a:off x="5742295" y="4062729"/>
            <a:ext cx="5035809" cy="527077"/>
          </a:xfrm>
          <a:prstGeom prst="rect">
            <a:avLst/>
          </a:prstGeom>
        </p:spPr>
      </p:pic>
      <p:pic>
        <p:nvPicPr>
          <p:cNvPr id="8" name="图片 7">
            <a:extLst>
              <a:ext uri="{FF2B5EF4-FFF2-40B4-BE49-F238E27FC236}">
                <a16:creationId xmlns:a16="http://schemas.microsoft.com/office/drawing/2014/main" id="{C909C5A1-5587-40AC-B65A-BD7F162FD9BC}"/>
              </a:ext>
            </a:extLst>
          </p:cNvPr>
          <p:cNvPicPr>
            <a:picLocks noChangeAspect="1"/>
          </p:cNvPicPr>
          <p:nvPr/>
        </p:nvPicPr>
        <p:blipFill rotWithShape="1">
          <a:blip r:embed="rId4"/>
          <a:srcRect l="36753"/>
          <a:stretch/>
        </p:blipFill>
        <p:spPr>
          <a:xfrm>
            <a:off x="5740667" y="3354689"/>
            <a:ext cx="6333828" cy="514376"/>
          </a:xfrm>
          <a:prstGeom prst="rect">
            <a:avLst/>
          </a:prstGeom>
        </p:spPr>
      </p:pic>
      <p:pic>
        <p:nvPicPr>
          <p:cNvPr id="9" name="图片 8">
            <a:extLst>
              <a:ext uri="{FF2B5EF4-FFF2-40B4-BE49-F238E27FC236}">
                <a16:creationId xmlns:a16="http://schemas.microsoft.com/office/drawing/2014/main" id="{7A1035F2-41E3-4E68-A700-DD832AFDF601}"/>
              </a:ext>
            </a:extLst>
          </p:cNvPr>
          <p:cNvPicPr>
            <a:picLocks noChangeAspect="1"/>
          </p:cNvPicPr>
          <p:nvPr/>
        </p:nvPicPr>
        <p:blipFill rotWithShape="1">
          <a:blip r:embed="rId6"/>
          <a:srcRect t="10989"/>
          <a:stretch/>
        </p:blipFill>
        <p:spPr>
          <a:xfrm>
            <a:off x="5740667" y="1905405"/>
            <a:ext cx="1657435" cy="514376"/>
          </a:xfrm>
          <a:prstGeom prst="rect">
            <a:avLst/>
          </a:prstGeom>
        </p:spPr>
      </p:pic>
      <p:pic>
        <p:nvPicPr>
          <p:cNvPr id="10" name="图片 9">
            <a:extLst>
              <a:ext uri="{FF2B5EF4-FFF2-40B4-BE49-F238E27FC236}">
                <a16:creationId xmlns:a16="http://schemas.microsoft.com/office/drawing/2014/main" id="{75FA7B9B-32FF-48C7-803E-5085521EA5B0}"/>
              </a:ext>
            </a:extLst>
          </p:cNvPr>
          <p:cNvPicPr>
            <a:picLocks noChangeAspect="1"/>
          </p:cNvPicPr>
          <p:nvPr/>
        </p:nvPicPr>
        <p:blipFill rotWithShape="1">
          <a:blip r:embed="rId7"/>
          <a:srcRect r="29855"/>
          <a:stretch/>
        </p:blipFill>
        <p:spPr>
          <a:xfrm>
            <a:off x="729610" y="1302424"/>
            <a:ext cx="4417933" cy="1227549"/>
          </a:xfrm>
          <a:prstGeom prst="rect">
            <a:avLst/>
          </a:prstGeom>
        </p:spPr>
      </p:pic>
      <p:pic>
        <p:nvPicPr>
          <p:cNvPr id="11" name="图片 10">
            <a:extLst>
              <a:ext uri="{FF2B5EF4-FFF2-40B4-BE49-F238E27FC236}">
                <a16:creationId xmlns:a16="http://schemas.microsoft.com/office/drawing/2014/main" id="{19B0C36F-1C3C-4BC9-9278-FDE25BC0B580}"/>
              </a:ext>
            </a:extLst>
          </p:cNvPr>
          <p:cNvPicPr>
            <a:picLocks noChangeAspect="1"/>
          </p:cNvPicPr>
          <p:nvPr/>
        </p:nvPicPr>
        <p:blipFill rotWithShape="1">
          <a:blip r:embed="rId8"/>
          <a:srcRect r="36728"/>
          <a:stretch/>
        </p:blipFill>
        <p:spPr>
          <a:xfrm>
            <a:off x="1308497" y="3205490"/>
            <a:ext cx="3932080" cy="795954"/>
          </a:xfrm>
          <a:prstGeom prst="rect">
            <a:avLst/>
          </a:prstGeom>
        </p:spPr>
      </p:pic>
      <p:pic>
        <p:nvPicPr>
          <p:cNvPr id="12" name="图片 11">
            <a:extLst>
              <a:ext uri="{FF2B5EF4-FFF2-40B4-BE49-F238E27FC236}">
                <a16:creationId xmlns:a16="http://schemas.microsoft.com/office/drawing/2014/main" id="{F4964ADF-9983-4E96-B7A1-19BD5ABC8AEF}"/>
              </a:ext>
            </a:extLst>
          </p:cNvPr>
          <p:cNvPicPr>
            <a:picLocks noChangeAspect="1"/>
          </p:cNvPicPr>
          <p:nvPr/>
        </p:nvPicPr>
        <p:blipFill>
          <a:blip r:embed="rId9"/>
          <a:stretch>
            <a:fillRect/>
          </a:stretch>
        </p:blipFill>
        <p:spPr>
          <a:xfrm>
            <a:off x="433063" y="4001444"/>
            <a:ext cx="4652764" cy="456548"/>
          </a:xfrm>
          <a:prstGeom prst="rect">
            <a:avLst/>
          </a:prstGeom>
        </p:spPr>
      </p:pic>
      <p:pic>
        <p:nvPicPr>
          <p:cNvPr id="13" name="图片 12">
            <a:extLst>
              <a:ext uri="{FF2B5EF4-FFF2-40B4-BE49-F238E27FC236}">
                <a16:creationId xmlns:a16="http://schemas.microsoft.com/office/drawing/2014/main" id="{45C17A0C-213C-4B3C-99C5-B61992294FA1}"/>
              </a:ext>
            </a:extLst>
          </p:cNvPr>
          <p:cNvPicPr>
            <a:picLocks noChangeAspect="1"/>
          </p:cNvPicPr>
          <p:nvPr/>
        </p:nvPicPr>
        <p:blipFill rotWithShape="1">
          <a:blip r:embed="rId10"/>
          <a:srcRect t="3076"/>
          <a:stretch/>
        </p:blipFill>
        <p:spPr>
          <a:xfrm>
            <a:off x="1413896" y="4587892"/>
            <a:ext cx="3557498" cy="557519"/>
          </a:xfrm>
          <a:prstGeom prst="rect">
            <a:avLst/>
          </a:prstGeom>
        </p:spPr>
      </p:pic>
      <p:cxnSp>
        <p:nvCxnSpPr>
          <p:cNvPr id="15" name="直接连接符 14">
            <a:extLst>
              <a:ext uri="{FF2B5EF4-FFF2-40B4-BE49-F238E27FC236}">
                <a16:creationId xmlns:a16="http://schemas.microsoft.com/office/drawing/2014/main" id="{98EC57BE-9307-49DD-9E0F-E3A87F2ADAF0}"/>
              </a:ext>
            </a:extLst>
          </p:cNvPr>
          <p:cNvCxnSpPr/>
          <p:nvPr/>
        </p:nvCxnSpPr>
        <p:spPr>
          <a:xfrm>
            <a:off x="5345251" y="61369"/>
            <a:ext cx="0" cy="6735262"/>
          </a:xfrm>
          <a:prstGeom prst="line">
            <a:avLst/>
          </a:prstGeom>
          <a:ln w="444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图片 15">
            <a:extLst>
              <a:ext uri="{FF2B5EF4-FFF2-40B4-BE49-F238E27FC236}">
                <a16:creationId xmlns:a16="http://schemas.microsoft.com/office/drawing/2014/main" id="{86EF623F-306D-452A-B8C3-12847A4ED236}"/>
              </a:ext>
            </a:extLst>
          </p:cNvPr>
          <p:cNvPicPr>
            <a:picLocks noChangeAspect="1"/>
          </p:cNvPicPr>
          <p:nvPr/>
        </p:nvPicPr>
        <p:blipFill rotWithShape="1">
          <a:blip r:embed="rId11"/>
          <a:srcRect t="11657" b="8470"/>
          <a:stretch/>
        </p:blipFill>
        <p:spPr>
          <a:xfrm>
            <a:off x="2450503" y="2431314"/>
            <a:ext cx="2563386" cy="447221"/>
          </a:xfrm>
          <a:prstGeom prst="rect">
            <a:avLst/>
          </a:prstGeom>
        </p:spPr>
      </p:pic>
      <p:sp>
        <p:nvSpPr>
          <p:cNvPr id="17" name="文本框 16">
            <a:extLst>
              <a:ext uri="{FF2B5EF4-FFF2-40B4-BE49-F238E27FC236}">
                <a16:creationId xmlns:a16="http://schemas.microsoft.com/office/drawing/2014/main" id="{18FE30E6-C24E-493D-AA3D-C1298A22BC24}"/>
              </a:ext>
            </a:extLst>
          </p:cNvPr>
          <p:cNvSpPr txBox="1"/>
          <p:nvPr/>
        </p:nvSpPr>
        <p:spPr>
          <a:xfrm>
            <a:off x="7467009" y="64376"/>
            <a:ext cx="1925052" cy="369332"/>
          </a:xfrm>
          <a:prstGeom prst="rect">
            <a:avLst/>
          </a:prstGeom>
          <a:noFill/>
        </p:spPr>
        <p:txBody>
          <a:bodyPr wrap="square" rtlCol="0">
            <a:spAutoFit/>
          </a:bodyPr>
          <a:lstStyle/>
          <a:p>
            <a:r>
              <a:rPr lang="en-US" altLang="zh-CN" b="1"/>
              <a:t>PANet</a:t>
            </a:r>
          </a:p>
        </p:txBody>
      </p:sp>
      <p:sp>
        <p:nvSpPr>
          <p:cNvPr id="18" name="文本框 17">
            <a:extLst>
              <a:ext uri="{FF2B5EF4-FFF2-40B4-BE49-F238E27FC236}">
                <a16:creationId xmlns:a16="http://schemas.microsoft.com/office/drawing/2014/main" id="{D071060F-AF0D-476D-962D-00C6392F0243}"/>
              </a:ext>
            </a:extLst>
          </p:cNvPr>
          <p:cNvSpPr txBox="1"/>
          <p:nvPr/>
        </p:nvSpPr>
        <p:spPr>
          <a:xfrm>
            <a:off x="2358819" y="589539"/>
            <a:ext cx="1925052" cy="369332"/>
          </a:xfrm>
          <a:prstGeom prst="rect">
            <a:avLst/>
          </a:prstGeom>
          <a:noFill/>
        </p:spPr>
        <p:txBody>
          <a:bodyPr wrap="square" rtlCol="0">
            <a:spAutoFit/>
          </a:bodyPr>
          <a:lstStyle/>
          <a:p>
            <a:r>
              <a:rPr lang="en-US" altLang="zh-CN" b="1"/>
              <a:t>NL-NN</a:t>
            </a:r>
          </a:p>
        </p:txBody>
      </p:sp>
      <p:pic>
        <p:nvPicPr>
          <p:cNvPr id="19" name="图片 18">
            <a:extLst>
              <a:ext uri="{FF2B5EF4-FFF2-40B4-BE49-F238E27FC236}">
                <a16:creationId xmlns:a16="http://schemas.microsoft.com/office/drawing/2014/main" id="{4DA7432D-E487-4F97-9040-990F2A0A0172}"/>
              </a:ext>
            </a:extLst>
          </p:cNvPr>
          <p:cNvPicPr>
            <a:picLocks noChangeAspect="1"/>
          </p:cNvPicPr>
          <p:nvPr/>
        </p:nvPicPr>
        <p:blipFill>
          <a:blip r:embed="rId12"/>
          <a:stretch>
            <a:fillRect/>
          </a:stretch>
        </p:blipFill>
        <p:spPr>
          <a:xfrm>
            <a:off x="433063" y="1302424"/>
            <a:ext cx="4750884" cy="4128744"/>
          </a:xfrm>
          <a:prstGeom prst="rect">
            <a:avLst/>
          </a:prstGeom>
        </p:spPr>
      </p:pic>
      <p:pic>
        <p:nvPicPr>
          <p:cNvPr id="20" name="图片 19">
            <a:extLst>
              <a:ext uri="{FF2B5EF4-FFF2-40B4-BE49-F238E27FC236}">
                <a16:creationId xmlns:a16="http://schemas.microsoft.com/office/drawing/2014/main" id="{005EAA33-C774-4B10-8967-8DDC673FEDC3}"/>
              </a:ext>
            </a:extLst>
          </p:cNvPr>
          <p:cNvPicPr>
            <a:picLocks noChangeAspect="1"/>
          </p:cNvPicPr>
          <p:nvPr/>
        </p:nvPicPr>
        <p:blipFill>
          <a:blip r:embed="rId13"/>
          <a:stretch>
            <a:fillRect/>
          </a:stretch>
        </p:blipFill>
        <p:spPr>
          <a:xfrm>
            <a:off x="5656565" y="4762385"/>
            <a:ext cx="5207268" cy="1009702"/>
          </a:xfrm>
          <a:prstGeom prst="rect">
            <a:avLst/>
          </a:prstGeom>
        </p:spPr>
      </p:pic>
      <p:sp>
        <p:nvSpPr>
          <p:cNvPr id="2" name="矩形 1">
            <a:extLst>
              <a:ext uri="{FF2B5EF4-FFF2-40B4-BE49-F238E27FC236}">
                <a16:creationId xmlns:a16="http://schemas.microsoft.com/office/drawing/2014/main" id="{83006D41-AC7B-448F-BF36-F6CBEC1C607D}"/>
              </a:ext>
            </a:extLst>
          </p:cNvPr>
          <p:cNvSpPr/>
          <p:nvPr/>
        </p:nvSpPr>
        <p:spPr>
          <a:xfrm>
            <a:off x="6149649" y="6211669"/>
            <a:ext cx="6096000" cy="646331"/>
          </a:xfrm>
          <a:prstGeom prst="rect">
            <a:avLst/>
          </a:prstGeom>
        </p:spPr>
        <p:txBody>
          <a:bodyPr>
            <a:spAutoFit/>
          </a:bodyPr>
          <a:lstStyle/>
          <a:p>
            <a:r>
              <a:rPr lang="en-US" altLang="zh-CN">
                <a:solidFill>
                  <a:srgbClr val="222222"/>
                </a:solidFill>
                <a:latin typeface="Arial" panose="020B0604020202020204" pitchFamily="34" charset="0"/>
              </a:rPr>
              <a:t>Mei, Yiqun, et al. "Pyramid Attention Networks for Image Restoration." arXiv preprint arXiv:2004.13824 (2020).</a:t>
            </a:r>
            <a:endParaRPr lang="zh-CN" altLang="en-US">
              <a:solidFill>
                <a:srgbClr val="222222"/>
              </a:solidFill>
              <a:latin typeface="Arial" panose="020B0604020202020204" pitchFamily="34" charset="0"/>
            </a:endParaRPr>
          </a:p>
        </p:txBody>
      </p:sp>
    </p:spTree>
    <p:extLst>
      <p:ext uri="{BB962C8B-B14F-4D97-AF65-F5344CB8AC3E}">
        <p14:creationId xmlns:p14="http://schemas.microsoft.com/office/powerpoint/2010/main" val="173126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447B7A3-650E-4833-A6B3-7C9485EB59BE}"/>
              </a:ext>
            </a:extLst>
          </p:cNvPr>
          <p:cNvSpPr/>
          <p:nvPr/>
        </p:nvSpPr>
        <p:spPr>
          <a:xfrm>
            <a:off x="279813" y="252550"/>
            <a:ext cx="2846933" cy="461665"/>
          </a:xfrm>
          <a:prstGeom prst="rect">
            <a:avLst/>
          </a:prstGeom>
        </p:spPr>
        <p:txBody>
          <a:bodyPr wrap="none">
            <a:spAutoFit/>
          </a:bodyPr>
          <a:lstStyle/>
          <a:p>
            <a:pPr latinLnBrk="1"/>
            <a:r>
              <a:rPr lang="en-US" altLang="zh-CN" sz="2400" b="1">
                <a:solidFill>
                  <a:srgbClr val="222226"/>
                </a:solidFill>
                <a:latin typeface="Microsoft YaHei" panose="020B0503020204020204" pitchFamily="34" charset="-122"/>
                <a:ea typeface="Microsoft YaHei" panose="020B0503020204020204" pitchFamily="34" charset="-122"/>
              </a:rPr>
              <a:t>Key observations</a:t>
            </a:r>
            <a:endParaRPr lang="zh-CN" altLang="en-US" sz="2400" b="1" i="0">
              <a:solidFill>
                <a:srgbClr val="222226"/>
              </a:solidFill>
              <a:effectLst/>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536C0B1-DD6A-4C60-AF58-095D6E8D3E8A}"/>
              </a:ext>
            </a:extLst>
          </p:cNvPr>
          <p:cNvSpPr txBox="1"/>
          <p:nvPr/>
        </p:nvSpPr>
        <p:spPr>
          <a:xfrm>
            <a:off x="858795" y="1279889"/>
            <a:ext cx="10132540"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a:t>For a feature map, different locations may correspond to semantics with varying mean and variance.</a:t>
            </a:r>
          </a:p>
          <a:p>
            <a:pPr marL="285750" indent="-285750">
              <a:buFont typeface="Arial" panose="020B0604020202020204" pitchFamily="34" charset="0"/>
              <a:buChar char="•"/>
            </a:pPr>
            <a:r>
              <a:rPr lang="en-US" altLang="zh-CN" sz="2000" b="1"/>
              <a:t>Normalizing the whole feature map tends to deteriorate the learned semantics of the intermediate features spatially</a:t>
            </a:r>
            <a:r>
              <a:rPr lang="en-US" altLang="zh-CN" sz="2000" b="1" baseline="30000"/>
              <a:t>[2]</a:t>
            </a:r>
            <a:r>
              <a:rPr lang="en-US" altLang="zh-CN" sz="2000" b="1"/>
              <a:t>.</a:t>
            </a:r>
          </a:p>
        </p:txBody>
      </p:sp>
      <p:pic>
        <p:nvPicPr>
          <p:cNvPr id="4" name="图片 3">
            <a:extLst>
              <a:ext uri="{FF2B5EF4-FFF2-40B4-BE49-F238E27FC236}">
                <a16:creationId xmlns:a16="http://schemas.microsoft.com/office/drawing/2014/main" id="{83E2B75E-B6AB-4AC5-B80D-4C3239E3D5EB}"/>
              </a:ext>
            </a:extLst>
          </p:cNvPr>
          <p:cNvPicPr>
            <a:picLocks noChangeAspect="1"/>
          </p:cNvPicPr>
          <p:nvPr/>
        </p:nvPicPr>
        <p:blipFill>
          <a:blip r:embed="rId3"/>
          <a:stretch>
            <a:fillRect/>
          </a:stretch>
        </p:blipFill>
        <p:spPr>
          <a:xfrm>
            <a:off x="420303" y="2989829"/>
            <a:ext cx="11009524" cy="2438095"/>
          </a:xfrm>
          <a:prstGeom prst="rect">
            <a:avLst/>
          </a:prstGeom>
        </p:spPr>
      </p:pic>
      <p:sp>
        <p:nvSpPr>
          <p:cNvPr id="5" name="矩形 4">
            <a:extLst>
              <a:ext uri="{FF2B5EF4-FFF2-40B4-BE49-F238E27FC236}">
                <a16:creationId xmlns:a16="http://schemas.microsoft.com/office/drawing/2014/main" id="{ED522CB8-1AA9-459C-BD7F-7D73BB9D1E80}"/>
              </a:ext>
            </a:extLst>
          </p:cNvPr>
          <p:cNvSpPr/>
          <p:nvPr/>
        </p:nvSpPr>
        <p:spPr>
          <a:xfrm>
            <a:off x="1577274" y="6420784"/>
            <a:ext cx="10711522" cy="369332"/>
          </a:xfrm>
          <a:prstGeom prst="rect">
            <a:avLst/>
          </a:prstGeom>
        </p:spPr>
        <p:txBody>
          <a:bodyPr wrap="square">
            <a:spAutoFit/>
          </a:bodyPr>
          <a:lstStyle/>
          <a:p>
            <a:r>
              <a:rPr lang="en-US" altLang="zh-CN">
                <a:solidFill>
                  <a:srgbClr val="222222"/>
                </a:solidFill>
                <a:latin typeface="Arial" panose="020B0604020202020204" pitchFamily="34" charset="0"/>
              </a:rPr>
              <a:t>[2] Park, Taesung, et al. "Semantic image synthesis with spatially-adaptive normalization." </a:t>
            </a:r>
            <a:r>
              <a:rPr lang="en-US" altLang="zh-CN" i="1">
                <a:solidFill>
                  <a:srgbClr val="222222"/>
                </a:solidFill>
                <a:latin typeface="Arial" panose="020B0604020202020204" pitchFamily="34" charset="0"/>
              </a:rPr>
              <a:t>CVPR </a:t>
            </a:r>
            <a:r>
              <a:rPr lang="en-US" altLang="zh-CN">
                <a:solidFill>
                  <a:srgbClr val="222222"/>
                </a:solidFill>
                <a:latin typeface="Arial" panose="020B0604020202020204" pitchFamily="34" charset="0"/>
              </a:rPr>
              <a:t>2019.</a:t>
            </a:r>
            <a:endParaRPr lang="zh-CN" altLang="en-US"/>
          </a:p>
        </p:txBody>
      </p:sp>
    </p:spTree>
    <p:extLst>
      <p:ext uri="{BB962C8B-B14F-4D97-AF65-F5344CB8AC3E}">
        <p14:creationId xmlns:p14="http://schemas.microsoft.com/office/powerpoint/2010/main" val="34855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447B7A3-650E-4833-A6B3-7C9485EB59BE}"/>
              </a:ext>
            </a:extLst>
          </p:cNvPr>
          <p:cNvSpPr/>
          <p:nvPr/>
        </p:nvSpPr>
        <p:spPr>
          <a:xfrm>
            <a:off x="279813" y="252550"/>
            <a:ext cx="1646733" cy="461665"/>
          </a:xfrm>
          <a:prstGeom prst="rect">
            <a:avLst/>
          </a:prstGeom>
        </p:spPr>
        <p:txBody>
          <a:bodyPr wrap="none">
            <a:spAutoFit/>
          </a:bodyPr>
          <a:lstStyle/>
          <a:p>
            <a:pPr latinLnBrk="1"/>
            <a:r>
              <a:rPr lang="en-US" altLang="zh-CN" sz="2400" b="1">
                <a:solidFill>
                  <a:srgbClr val="222226"/>
                </a:solidFill>
                <a:latin typeface="Microsoft YaHei" panose="020B0503020204020204" pitchFamily="34" charset="-122"/>
                <a:ea typeface="Microsoft YaHei" panose="020B0503020204020204" pitchFamily="34" charset="-122"/>
              </a:rPr>
              <a:t>Core idea</a:t>
            </a:r>
            <a:endParaRPr lang="zh-CN" altLang="en-US" sz="2400" b="1" i="0">
              <a:solidFill>
                <a:srgbClr val="222226"/>
              </a:solidFill>
              <a:effectLst/>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536C0B1-DD6A-4C60-AF58-095D6E8D3E8A}"/>
              </a:ext>
            </a:extLst>
          </p:cNvPr>
          <p:cNvSpPr txBox="1"/>
          <p:nvPr/>
        </p:nvSpPr>
        <p:spPr>
          <a:xfrm>
            <a:off x="806914" y="946978"/>
            <a:ext cx="10132540" cy="707886"/>
          </a:xfrm>
          <a:prstGeom prst="rect">
            <a:avLst/>
          </a:prstGeom>
          <a:noFill/>
        </p:spPr>
        <p:txBody>
          <a:bodyPr wrap="square" rtlCol="0">
            <a:spAutoFit/>
          </a:bodyPr>
          <a:lstStyle/>
          <a:p>
            <a:r>
              <a:rPr lang="en-US" altLang="zh-CN" sz="2000" b="1"/>
              <a:t>We </a:t>
            </a:r>
            <a:r>
              <a:rPr lang="en-US" altLang="zh-CN" sz="2000" b="1">
                <a:solidFill>
                  <a:srgbClr val="FF0000"/>
                </a:solidFill>
              </a:rPr>
              <a:t>normalize</a:t>
            </a:r>
            <a:r>
              <a:rPr lang="en-US" altLang="zh-CN" sz="2000" b="1"/>
              <a:t> the input feature maps </a:t>
            </a:r>
            <a:r>
              <a:rPr lang="en-US" altLang="zh-CN" sz="2000" b="1">
                <a:solidFill>
                  <a:schemeClr val="accent1"/>
                </a:solidFill>
              </a:rPr>
              <a:t>spatially</a:t>
            </a:r>
            <a:r>
              <a:rPr lang="en-US" altLang="zh-CN" sz="2000" b="1"/>
              <a:t> according to the </a:t>
            </a:r>
            <a:r>
              <a:rPr lang="en-US" altLang="zh-CN" sz="2000" b="1">
                <a:solidFill>
                  <a:schemeClr val="accent1"/>
                </a:solidFill>
              </a:rPr>
              <a:t>semantic layouts </a:t>
            </a:r>
            <a:r>
              <a:rPr lang="en-US" altLang="zh-CN" sz="2000" b="1"/>
              <a:t>predicted from them.</a:t>
            </a:r>
          </a:p>
        </p:txBody>
      </p:sp>
      <p:sp>
        <p:nvSpPr>
          <p:cNvPr id="5" name="矩形 4">
            <a:extLst>
              <a:ext uri="{FF2B5EF4-FFF2-40B4-BE49-F238E27FC236}">
                <a16:creationId xmlns:a16="http://schemas.microsoft.com/office/drawing/2014/main" id="{ED522CB8-1AA9-459C-BD7F-7D73BB9D1E80}"/>
              </a:ext>
            </a:extLst>
          </p:cNvPr>
          <p:cNvSpPr/>
          <p:nvPr/>
        </p:nvSpPr>
        <p:spPr>
          <a:xfrm>
            <a:off x="379248" y="5829742"/>
            <a:ext cx="11769810" cy="923330"/>
          </a:xfrm>
          <a:prstGeom prst="rect">
            <a:avLst/>
          </a:prstGeom>
        </p:spPr>
        <p:txBody>
          <a:bodyPr wrap="square">
            <a:spAutoFit/>
          </a:bodyPr>
          <a:lstStyle/>
          <a:p>
            <a:r>
              <a:rPr lang="en-US" altLang="zh-CN">
                <a:solidFill>
                  <a:srgbClr val="222222"/>
                </a:solidFill>
                <a:latin typeface="Arial" panose="020B0604020202020204" pitchFamily="34" charset="0"/>
              </a:rPr>
              <a:t>[3] Greff, Klaus, Sjoerd Van Steenkiste, and Jürgen Schmidhuber. "Neural expectation maximization." NIPS 2017.</a:t>
            </a:r>
          </a:p>
          <a:p>
            <a:r>
              <a:rPr lang="en-US" altLang="zh-CN">
                <a:solidFill>
                  <a:srgbClr val="222222"/>
                </a:solidFill>
                <a:latin typeface="Arial" panose="020B0604020202020204" pitchFamily="34" charset="0"/>
              </a:rPr>
              <a:t>[4] Sabour, Sara, Nicholas Frosst, and Geoffrey E. Hinton. “Dynamic routing between capsules.” NIPS 2017.</a:t>
            </a:r>
          </a:p>
          <a:p>
            <a:r>
              <a:rPr lang="en-US" altLang="zh-CN">
                <a:solidFill>
                  <a:srgbClr val="222222"/>
                </a:solidFill>
                <a:latin typeface="Arial" panose="020B0604020202020204" pitchFamily="34" charset="0"/>
              </a:rPr>
              <a:t>[5] Le, Quoc V. "Building high-level features using large scale unsupervised learning." ICASSP 2013.</a:t>
            </a:r>
            <a:endParaRPr lang="zh-CN" altLang="en-US">
              <a:solidFill>
                <a:srgbClr val="222222"/>
              </a:solidFill>
              <a:latin typeface="Arial" panose="020B0604020202020204" pitchFamily="34" charset="0"/>
            </a:endParaRPr>
          </a:p>
        </p:txBody>
      </p:sp>
      <p:sp>
        <p:nvSpPr>
          <p:cNvPr id="6" name="文本框 5">
            <a:extLst>
              <a:ext uri="{FF2B5EF4-FFF2-40B4-BE49-F238E27FC236}">
                <a16:creationId xmlns:a16="http://schemas.microsoft.com/office/drawing/2014/main" id="{2D40CFA3-58C3-4A34-A376-CCCA3986860D}"/>
              </a:ext>
            </a:extLst>
          </p:cNvPr>
          <p:cNvSpPr txBox="1"/>
          <p:nvPr/>
        </p:nvSpPr>
        <p:spPr>
          <a:xfrm>
            <a:off x="806914" y="3084988"/>
            <a:ext cx="10132540" cy="1723549"/>
          </a:xfrm>
          <a:prstGeom prst="rect">
            <a:avLst/>
          </a:prstGeom>
          <a:noFill/>
        </p:spPr>
        <p:txBody>
          <a:bodyPr wrap="square" rtlCol="0">
            <a:spAutoFit/>
          </a:bodyPr>
          <a:lstStyle/>
          <a:p>
            <a:pPr>
              <a:lnSpc>
                <a:spcPct val="150000"/>
              </a:lnSpc>
            </a:pPr>
            <a:r>
              <a:rPr lang="en-US" altLang="zh-CN" sz="2400" b="1"/>
              <a:t>Empirical observations to backup our method:</a:t>
            </a:r>
            <a:endParaRPr lang="en-US" altLang="zh-CN" sz="2000" b="1"/>
          </a:p>
          <a:p>
            <a:pPr marL="285750" indent="-285750">
              <a:lnSpc>
                <a:spcPct val="150000"/>
              </a:lnSpc>
              <a:buFont typeface="Arial" panose="020B0604020202020204" pitchFamily="34" charset="0"/>
              <a:buChar char="•"/>
            </a:pPr>
            <a:r>
              <a:rPr lang="en-US" altLang="zh-CN" sz="2000" b="1"/>
              <a:t>A feature map can be viewed as a composition of multiple semantic entities</a:t>
            </a:r>
            <a:r>
              <a:rPr lang="en-US" altLang="zh-CN" sz="2000" b="1" baseline="30000"/>
              <a:t>[3,4]</a:t>
            </a:r>
            <a:r>
              <a:rPr lang="en-US" altLang="zh-CN" sz="2000" b="1"/>
              <a:t>.</a:t>
            </a:r>
          </a:p>
          <a:p>
            <a:pPr marL="285750" indent="-285750">
              <a:buFont typeface="Arial" panose="020B0604020202020204" pitchFamily="34" charset="0"/>
              <a:buChar char="•"/>
            </a:pPr>
            <a:r>
              <a:rPr lang="en-US" altLang="zh-CN" sz="2000" b="1"/>
              <a:t>The deep layers in a neural network capture high-level semantics of the input images</a:t>
            </a:r>
            <a:r>
              <a:rPr lang="en-US" altLang="zh-CN" sz="2000" b="1" baseline="30000"/>
              <a:t>[5]</a:t>
            </a:r>
            <a:r>
              <a:rPr lang="en-US" altLang="zh-CN" sz="2000" b="1"/>
              <a:t>.</a:t>
            </a:r>
          </a:p>
        </p:txBody>
      </p:sp>
      <p:grpSp>
        <p:nvGrpSpPr>
          <p:cNvPr id="8" name="组合 7">
            <a:extLst>
              <a:ext uri="{FF2B5EF4-FFF2-40B4-BE49-F238E27FC236}">
                <a16:creationId xmlns:a16="http://schemas.microsoft.com/office/drawing/2014/main" id="{9A11B6D4-3606-4C25-951A-8FC3DB5613F0}"/>
              </a:ext>
            </a:extLst>
          </p:cNvPr>
          <p:cNvGrpSpPr/>
          <p:nvPr/>
        </p:nvGrpSpPr>
        <p:grpSpPr>
          <a:xfrm>
            <a:off x="1797908" y="2185260"/>
            <a:ext cx="2613454" cy="444844"/>
            <a:chOff x="1797908" y="2094470"/>
            <a:chExt cx="2613454" cy="444844"/>
          </a:xfrm>
        </p:grpSpPr>
        <p:sp>
          <p:nvSpPr>
            <p:cNvPr id="3" name="矩形 2">
              <a:extLst>
                <a:ext uri="{FF2B5EF4-FFF2-40B4-BE49-F238E27FC236}">
                  <a16:creationId xmlns:a16="http://schemas.microsoft.com/office/drawing/2014/main" id="{EE3995B6-7552-4CAD-971C-9BBEF01CF39B}"/>
                </a:ext>
              </a:extLst>
            </p:cNvPr>
            <p:cNvSpPr/>
            <p:nvPr/>
          </p:nvSpPr>
          <p:spPr>
            <a:xfrm>
              <a:off x="1847334" y="2094470"/>
              <a:ext cx="2502243" cy="444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C26EEB9-E4EE-4509-82A6-FE899F2EA7BA}"/>
                </a:ext>
              </a:extLst>
            </p:cNvPr>
            <p:cNvSpPr txBox="1"/>
            <p:nvPr/>
          </p:nvSpPr>
          <p:spPr>
            <a:xfrm>
              <a:off x="1797908" y="2094470"/>
              <a:ext cx="2613454" cy="369332"/>
            </a:xfrm>
            <a:prstGeom prst="rect">
              <a:avLst/>
            </a:prstGeom>
            <a:noFill/>
          </p:spPr>
          <p:txBody>
            <a:bodyPr wrap="square" rtlCol="0">
              <a:spAutoFit/>
            </a:bodyPr>
            <a:lstStyle/>
            <a:p>
              <a:r>
                <a:rPr lang="en-US" altLang="zh-CN" b="1">
                  <a:solidFill>
                    <a:srgbClr val="FF0000"/>
                  </a:solidFill>
                </a:rPr>
                <a:t>Regional normalization</a:t>
              </a:r>
              <a:endParaRPr lang="zh-CN" altLang="en-US" b="1">
                <a:solidFill>
                  <a:srgbClr val="FF0000"/>
                </a:solidFill>
              </a:endParaRPr>
            </a:p>
          </p:txBody>
        </p:sp>
      </p:grpSp>
      <p:grpSp>
        <p:nvGrpSpPr>
          <p:cNvPr id="10" name="组合 9">
            <a:extLst>
              <a:ext uri="{FF2B5EF4-FFF2-40B4-BE49-F238E27FC236}">
                <a16:creationId xmlns:a16="http://schemas.microsoft.com/office/drawing/2014/main" id="{08C06AA2-C65A-4563-96FB-3EBBD0FB1FD2}"/>
              </a:ext>
            </a:extLst>
          </p:cNvPr>
          <p:cNvGrpSpPr/>
          <p:nvPr/>
        </p:nvGrpSpPr>
        <p:grpSpPr>
          <a:xfrm>
            <a:off x="7002205" y="2185260"/>
            <a:ext cx="2861641" cy="444844"/>
            <a:chOff x="1797907" y="2094470"/>
            <a:chExt cx="2861641" cy="444844"/>
          </a:xfrm>
        </p:grpSpPr>
        <p:sp>
          <p:nvSpPr>
            <p:cNvPr id="11" name="矩形 10">
              <a:extLst>
                <a:ext uri="{FF2B5EF4-FFF2-40B4-BE49-F238E27FC236}">
                  <a16:creationId xmlns:a16="http://schemas.microsoft.com/office/drawing/2014/main" id="{8C82795D-1DA6-492D-A13C-76903BBD60A2}"/>
                </a:ext>
              </a:extLst>
            </p:cNvPr>
            <p:cNvSpPr/>
            <p:nvPr/>
          </p:nvSpPr>
          <p:spPr>
            <a:xfrm>
              <a:off x="1847334" y="2094470"/>
              <a:ext cx="2688998" cy="44484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2" name="文本框 11">
              <a:extLst>
                <a:ext uri="{FF2B5EF4-FFF2-40B4-BE49-F238E27FC236}">
                  <a16:creationId xmlns:a16="http://schemas.microsoft.com/office/drawing/2014/main" id="{603ABB03-77A2-4AB1-94FE-74C68D7C82ED}"/>
                </a:ext>
              </a:extLst>
            </p:cNvPr>
            <p:cNvSpPr txBox="1"/>
            <p:nvPr/>
          </p:nvSpPr>
          <p:spPr>
            <a:xfrm>
              <a:off x="1797907" y="2094470"/>
              <a:ext cx="2861641" cy="369332"/>
            </a:xfrm>
            <a:prstGeom prst="rect">
              <a:avLst/>
            </a:prstGeom>
            <a:noFill/>
          </p:spPr>
          <p:txBody>
            <a:bodyPr wrap="square" rtlCol="0">
              <a:spAutoFit/>
            </a:bodyPr>
            <a:lstStyle/>
            <a:p>
              <a:r>
                <a:rPr lang="en-US" altLang="zh-CN" b="1">
                  <a:solidFill>
                    <a:schemeClr val="accent1"/>
                  </a:solidFill>
                </a:rPr>
                <a:t>Semantic layout learning</a:t>
              </a:r>
              <a:endParaRPr lang="zh-CN" altLang="en-US" b="1">
                <a:solidFill>
                  <a:schemeClr val="accent1"/>
                </a:solidFill>
              </a:endParaRPr>
            </a:p>
          </p:txBody>
        </p:sp>
      </p:grpSp>
      <p:cxnSp>
        <p:nvCxnSpPr>
          <p:cNvPr id="14" name="直接箭头连接符 13">
            <a:extLst>
              <a:ext uri="{FF2B5EF4-FFF2-40B4-BE49-F238E27FC236}">
                <a16:creationId xmlns:a16="http://schemas.microsoft.com/office/drawing/2014/main" id="{DD31B2FF-2E79-4FD9-8C53-C085BF2A909B}"/>
              </a:ext>
            </a:extLst>
          </p:cNvPr>
          <p:cNvCxnSpPr/>
          <p:nvPr/>
        </p:nvCxnSpPr>
        <p:spPr>
          <a:xfrm>
            <a:off x="2075234" y="1300921"/>
            <a:ext cx="674451" cy="683522"/>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9D90D170-9CAA-4CB4-B202-0DD7D1207930}"/>
              </a:ext>
            </a:extLst>
          </p:cNvPr>
          <p:cNvCxnSpPr/>
          <p:nvPr/>
        </p:nvCxnSpPr>
        <p:spPr>
          <a:xfrm flipH="1">
            <a:off x="8670587" y="1300921"/>
            <a:ext cx="181583" cy="81322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04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447B7A3-650E-4833-A6B3-7C9485EB59BE}"/>
              </a:ext>
            </a:extLst>
          </p:cNvPr>
          <p:cNvSpPr/>
          <p:nvPr/>
        </p:nvSpPr>
        <p:spPr>
          <a:xfrm>
            <a:off x="240903" y="194184"/>
            <a:ext cx="3922420" cy="461665"/>
          </a:xfrm>
          <a:prstGeom prst="rect">
            <a:avLst/>
          </a:prstGeom>
        </p:spPr>
        <p:txBody>
          <a:bodyPr wrap="none">
            <a:spAutoFit/>
          </a:bodyPr>
          <a:lstStyle/>
          <a:p>
            <a:pPr latinLnBrk="1"/>
            <a:r>
              <a:rPr lang="en-US" altLang="zh-CN" sz="2400" b="1">
                <a:solidFill>
                  <a:srgbClr val="222226"/>
                </a:solidFill>
                <a:latin typeface="Microsoft YaHei" panose="020B0503020204020204" pitchFamily="34" charset="-122"/>
                <a:ea typeface="Microsoft YaHei" panose="020B0503020204020204" pitchFamily="34" charset="-122"/>
              </a:rPr>
              <a:t>Attentive Normalization</a:t>
            </a:r>
            <a:endParaRPr lang="zh-CN" altLang="en-US" sz="2400" b="1" i="0">
              <a:solidFill>
                <a:srgbClr val="222226"/>
              </a:solidFill>
              <a:effectLst/>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62E2FA1A-A92C-42FF-81E6-14EA18CF6242}"/>
              </a:ext>
            </a:extLst>
          </p:cNvPr>
          <p:cNvPicPr>
            <a:picLocks noChangeAspect="1"/>
          </p:cNvPicPr>
          <p:nvPr/>
        </p:nvPicPr>
        <p:blipFill>
          <a:blip r:embed="rId3"/>
          <a:stretch>
            <a:fillRect/>
          </a:stretch>
        </p:blipFill>
        <p:spPr>
          <a:xfrm>
            <a:off x="140811" y="1310104"/>
            <a:ext cx="11910378" cy="4523138"/>
          </a:xfrm>
          <a:prstGeom prst="rect">
            <a:avLst/>
          </a:prstGeom>
        </p:spPr>
      </p:pic>
      <p:sp>
        <p:nvSpPr>
          <p:cNvPr id="18" name="矩形 17">
            <a:extLst>
              <a:ext uri="{FF2B5EF4-FFF2-40B4-BE49-F238E27FC236}">
                <a16:creationId xmlns:a16="http://schemas.microsoft.com/office/drawing/2014/main" id="{EF38AF8B-3DB5-42DA-9866-6E84048319DC}"/>
              </a:ext>
            </a:extLst>
          </p:cNvPr>
          <p:cNvSpPr/>
          <p:nvPr/>
        </p:nvSpPr>
        <p:spPr>
          <a:xfrm>
            <a:off x="2193324" y="2570205"/>
            <a:ext cx="426308" cy="290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E4B2C43-26E7-41D6-B771-4175443F0833}"/>
              </a:ext>
            </a:extLst>
          </p:cNvPr>
          <p:cNvSpPr/>
          <p:nvPr/>
        </p:nvSpPr>
        <p:spPr>
          <a:xfrm>
            <a:off x="43249" y="5597611"/>
            <a:ext cx="1149178" cy="5251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D3F90AC-A7BA-4B67-85FF-3A7BC2BB38F0}"/>
              </a:ext>
            </a:extLst>
          </p:cNvPr>
          <p:cNvSpPr/>
          <p:nvPr/>
        </p:nvSpPr>
        <p:spPr>
          <a:xfrm>
            <a:off x="11003692" y="5597611"/>
            <a:ext cx="1047497" cy="426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662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B1DBFCC-606C-4E4A-B015-65C5FC224807}"/>
              </a:ext>
            </a:extLst>
          </p:cNvPr>
          <p:cNvSpPr/>
          <p:nvPr/>
        </p:nvSpPr>
        <p:spPr>
          <a:xfrm>
            <a:off x="162696" y="171105"/>
            <a:ext cx="9444682" cy="830997"/>
          </a:xfrm>
          <a:prstGeom prst="rect">
            <a:avLst/>
          </a:prstGeom>
        </p:spPr>
        <p:txBody>
          <a:bodyPr wrap="square">
            <a:spAutoFit/>
          </a:bodyPr>
          <a:lstStyle/>
          <a:p>
            <a:pPr latinLnBrk="1"/>
            <a:r>
              <a:rPr lang="en-US" altLang="zh-CN" sz="2400" b="1">
                <a:solidFill>
                  <a:srgbClr val="222226"/>
                </a:solidFill>
                <a:latin typeface="Microsoft YaHei" panose="020B0503020204020204" pitchFamily="34" charset="-122"/>
                <a:ea typeface="Microsoft YaHei" panose="020B0503020204020204" pitchFamily="34" charset="-122"/>
              </a:rPr>
              <a:t>semantic layout learning module </a:t>
            </a:r>
          </a:p>
          <a:p>
            <a:pPr latinLnBrk="1"/>
            <a:r>
              <a:rPr lang="en-US" altLang="zh-CN" sz="2400" b="1">
                <a:solidFill>
                  <a:srgbClr val="222226"/>
                </a:solidFill>
                <a:latin typeface="Microsoft YaHei" panose="020B0503020204020204" pitchFamily="34" charset="-122"/>
                <a:ea typeface="Microsoft YaHei" panose="020B0503020204020204" pitchFamily="34" charset="-122"/>
              </a:rPr>
              <a:t>(semantic layout prediction + self-sampling regularization)</a:t>
            </a:r>
            <a:endParaRPr lang="zh-CN" altLang="en-US" sz="2400" b="1">
              <a:solidFill>
                <a:srgbClr val="222226"/>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B1A68463-453F-4D6A-B2C5-F6D05889E85D}"/>
              </a:ext>
            </a:extLst>
          </p:cNvPr>
          <p:cNvPicPr>
            <a:picLocks noChangeAspect="1"/>
          </p:cNvPicPr>
          <p:nvPr/>
        </p:nvPicPr>
        <p:blipFill>
          <a:blip r:embed="rId2"/>
          <a:stretch>
            <a:fillRect/>
          </a:stretch>
        </p:blipFill>
        <p:spPr>
          <a:xfrm>
            <a:off x="87527" y="1969875"/>
            <a:ext cx="12016946" cy="3022499"/>
          </a:xfrm>
          <a:prstGeom prst="rect">
            <a:avLst/>
          </a:prstGeom>
        </p:spPr>
      </p:pic>
      <p:sp>
        <p:nvSpPr>
          <p:cNvPr id="7" name="矩形 6">
            <a:extLst>
              <a:ext uri="{FF2B5EF4-FFF2-40B4-BE49-F238E27FC236}">
                <a16:creationId xmlns:a16="http://schemas.microsoft.com/office/drawing/2014/main" id="{9790EF76-E9F5-4D8C-B583-FDD4B0181274}"/>
              </a:ext>
            </a:extLst>
          </p:cNvPr>
          <p:cNvSpPr/>
          <p:nvPr/>
        </p:nvSpPr>
        <p:spPr>
          <a:xfrm>
            <a:off x="8791832" y="3496962"/>
            <a:ext cx="339811" cy="296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08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BCC2E54-BBEB-408F-8E3C-9FC68BC2B942}"/>
              </a:ext>
            </a:extLst>
          </p:cNvPr>
          <p:cNvPicPr>
            <a:picLocks noChangeAspect="1"/>
          </p:cNvPicPr>
          <p:nvPr/>
        </p:nvPicPr>
        <p:blipFill>
          <a:blip r:embed="rId3"/>
          <a:stretch>
            <a:fillRect/>
          </a:stretch>
        </p:blipFill>
        <p:spPr>
          <a:xfrm>
            <a:off x="0" y="285703"/>
            <a:ext cx="12066373" cy="4644220"/>
          </a:xfrm>
          <a:prstGeom prst="rect">
            <a:avLst/>
          </a:prstGeom>
        </p:spPr>
      </p:pic>
      <p:pic>
        <p:nvPicPr>
          <p:cNvPr id="7" name="图片 6">
            <a:extLst>
              <a:ext uri="{FF2B5EF4-FFF2-40B4-BE49-F238E27FC236}">
                <a16:creationId xmlns:a16="http://schemas.microsoft.com/office/drawing/2014/main" id="{C6AC19FB-2F03-47BF-9F52-C181F5DFDC98}"/>
              </a:ext>
            </a:extLst>
          </p:cNvPr>
          <p:cNvPicPr>
            <a:picLocks noChangeAspect="1"/>
          </p:cNvPicPr>
          <p:nvPr/>
        </p:nvPicPr>
        <p:blipFill>
          <a:blip r:embed="rId4"/>
          <a:stretch>
            <a:fillRect/>
          </a:stretch>
        </p:blipFill>
        <p:spPr>
          <a:xfrm>
            <a:off x="2849497" y="5356469"/>
            <a:ext cx="5838095" cy="1161905"/>
          </a:xfrm>
          <a:prstGeom prst="rect">
            <a:avLst/>
          </a:prstGeom>
        </p:spPr>
      </p:pic>
      <p:sp>
        <p:nvSpPr>
          <p:cNvPr id="8" name="矩形 7">
            <a:extLst>
              <a:ext uri="{FF2B5EF4-FFF2-40B4-BE49-F238E27FC236}">
                <a16:creationId xmlns:a16="http://schemas.microsoft.com/office/drawing/2014/main" id="{AEA4259E-F319-4085-BE62-D541F0E13AD4}"/>
              </a:ext>
            </a:extLst>
          </p:cNvPr>
          <p:cNvSpPr/>
          <p:nvPr/>
        </p:nvSpPr>
        <p:spPr>
          <a:xfrm>
            <a:off x="8377881" y="2842054"/>
            <a:ext cx="309711" cy="1915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6F73F12-A4EB-4FB7-83A9-2928CAAC8A82}"/>
              </a:ext>
            </a:extLst>
          </p:cNvPr>
          <p:cNvSpPr/>
          <p:nvPr/>
        </p:nvSpPr>
        <p:spPr>
          <a:xfrm>
            <a:off x="0" y="4621427"/>
            <a:ext cx="593124" cy="432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92EC0BC-0F15-430E-A041-B894AB8E8F47}"/>
              </a:ext>
            </a:extLst>
          </p:cNvPr>
          <p:cNvSpPr/>
          <p:nvPr/>
        </p:nvSpPr>
        <p:spPr>
          <a:xfrm>
            <a:off x="10873946" y="4565822"/>
            <a:ext cx="1118286" cy="488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329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D83634-4D9D-4783-9945-B87517CC6133}"/>
              </a:ext>
            </a:extLst>
          </p:cNvPr>
          <p:cNvPicPr>
            <a:picLocks noChangeAspect="1"/>
          </p:cNvPicPr>
          <p:nvPr/>
        </p:nvPicPr>
        <p:blipFill>
          <a:blip r:embed="rId2"/>
          <a:stretch>
            <a:fillRect/>
          </a:stretch>
        </p:blipFill>
        <p:spPr>
          <a:xfrm>
            <a:off x="43249" y="1010170"/>
            <a:ext cx="12004589" cy="4702463"/>
          </a:xfrm>
          <a:prstGeom prst="rect">
            <a:avLst/>
          </a:prstGeom>
        </p:spPr>
      </p:pic>
      <p:sp>
        <p:nvSpPr>
          <p:cNvPr id="5" name="矩形 4">
            <a:extLst>
              <a:ext uri="{FF2B5EF4-FFF2-40B4-BE49-F238E27FC236}">
                <a16:creationId xmlns:a16="http://schemas.microsoft.com/office/drawing/2014/main" id="{654EEEAF-6F08-482E-AC66-A328B126093D}"/>
              </a:ext>
            </a:extLst>
          </p:cNvPr>
          <p:cNvSpPr/>
          <p:nvPr/>
        </p:nvSpPr>
        <p:spPr>
          <a:xfrm>
            <a:off x="10781270" y="2854411"/>
            <a:ext cx="290384" cy="290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0145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BD0C73-1232-4314-B301-22ACA049AC32}"/>
              </a:ext>
            </a:extLst>
          </p:cNvPr>
          <p:cNvPicPr>
            <a:picLocks noChangeAspect="1"/>
          </p:cNvPicPr>
          <p:nvPr/>
        </p:nvPicPr>
        <p:blipFill>
          <a:blip r:embed="rId3"/>
          <a:stretch>
            <a:fillRect/>
          </a:stretch>
        </p:blipFill>
        <p:spPr>
          <a:xfrm>
            <a:off x="177113" y="1200514"/>
            <a:ext cx="11837773" cy="3931554"/>
          </a:xfrm>
          <a:prstGeom prst="rect">
            <a:avLst/>
          </a:prstGeom>
        </p:spPr>
      </p:pic>
      <p:sp>
        <p:nvSpPr>
          <p:cNvPr id="5" name="矩形 4">
            <a:extLst>
              <a:ext uri="{FF2B5EF4-FFF2-40B4-BE49-F238E27FC236}">
                <a16:creationId xmlns:a16="http://schemas.microsoft.com/office/drawing/2014/main" id="{B23737B5-5A95-4687-BF6E-A740F30D5A20}"/>
              </a:ext>
            </a:extLst>
          </p:cNvPr>
          <p:cNvSpPr/>
          <p:nvPr/>
        </p:nvSpPr>
        <p:spPr>
          <a:xfrm>
            <a:off x="8828903" y="2811162"/>
            <a:ext cx="426308" cy="327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5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061D81-EAB2-4179-97EB-E48FDE7380D0}"/>
              </a:ext>
            </a:extLst>
          </p:cNvPr>
          <p:cNvPicPr>
            <a:picLocks noChangeAspect="1"/>
          </p:cNvPicPr>
          <p:nvPr/>
        </p:nvPicPr>
        <p:blipFill>
          <a:blip r:embed="rId3"/>
          <a:stretch>
            <a:fillRect/>
          </a:stretch>
        </p:blipFill>
        <p:spPr>
          <a:xfrm>
            <a:off x="0" y="1099426"/>
            <a:ext cx="12192000" cy="4659147"/>
          </a:xfrm>
          <a:prstGeom prst="rect">
            <a:avLst/>
          </a:prstGeom>
        </p:spPr>
      </p:pic>
      <p:sp>
        <p:nvSpPr>
          <p:cNvPr id="5" name="矩形 4">
            <a:extLst>
              <a:ext uri="{FF2B5EF4-FFF2-40B4-BE49-F238E27FC236}">
                <a16:creationId xmlns:a16="http://schemas.microsoft.com/office/drawing/2014/main" id="{FC606E5C-9D59-4DFF-8E08-9EED5F5A73F0}"/>
              </a:ext>
            </a:extLst>
          </p:cNvPr>
          <p:cNvSpPr/>
          <p:nvPr/>
        </p:nvSpPr>
        <p:spPr>
          <a:xfrm>
            <a:off x="8087497" y="2508422"/>
            <a:ext cx="222422" cy="352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3378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0E1E4A-BEF2-4234-A25C-FE5C908CF6CD}"/>
              </a:ext>
            </a:extLst>
          </p:cNvPr>
          <p:cNvPicPr>
            <a:picLocks noChangeAspect="1"/>
          </p:cNvPicPr>
          <p:nvPr/>
        </p:nvPicPr>
        <p:blipFill>
          <a:blip r:embed="rId3"/>
          <a:stretch>
            <a:fillRect/>
          </a:stretch>
        </p:blipFill>
        <p:spPr>
          <a:xfrm>
            <a:off x="6369597" y="1356687"/>
            <a:ext cx="5403099" cy="2440950"/>
          </a:xfrm>
          <a:prstGeom prst="rect">
            <a:avLst/>
          </a:prstGeom>
        </p:spPr>
      </p:pic>
      <p:pic>
        <p:nvPicPr>
          <p:cNvPr id="6" name="图片 5">
            <a:extLst>
              <a:ext uri="{FF2B5EF4-FFF2-40B4-BE49-F238E27FC236}">
                <a16:creationId xmlns:a16="http://schemas.microsoft.com/office/drawing/2014/main" id="{D78791AD-8959-407C-9976-125A020E8AFF}"/>
              </a:ext>
            </a:extLst>
          </p:cNvPr>
          <p:cNvPicPr>
            <a:picLocks noChangeAspect="1"/>
          </p:cNvPicPr>
          <p:nvPr/>
        </p:nvPicPr>
        <p:blipFill>
          <a:blip r:embed="rId4"/>
          <a:stretch>
            <a:fillRect/>
          </a:stretch>
        </p:blipFill>
        <p:spPr>
          <a:xfrm>
            <a:off x="7887334" y="707221"/>
            <a:ext cx="2336799" cy="413071"/>
          </a:xfrm>
          <a:prstGeom prst="rect">
            <a:avLst/>
          </a:prstGeom>
        </p:spPr>
      </p:pic>
      <p:pic>
        <p:nvPicPr>
          <p:cNvPr id="7" name="图片 6">
            <a:extLst>
              <a:ext uri="{FF2B5EF4-FFF2-40B4-BE49-F238E27FC236}">
                <a16:creationId xmlns:a16="http://schemas.microsoft.com/office/drawing/2014/main" id="{A95C50AD-B00F-4A10-A60E-0DCEADC3CD4D}"/>
              </a:ext>
            </a:extLst>
          </p:cNvPr>
          <p:cNvPicPr>
            <a:picLocks noChangeAspect="1"/>
          </p:cNvPicPr>
          <p:nvPr/>
        </p:nvPicPr>
        <p:blipFill>
          <a:blip r:embed="rId5"/>
          <a:stretch>
            <a:fillRect/>
          </a:stretch>
        </p:blipFill>
        <p:spPr>
          <a:xfrm>
            <a:off x="6803367" y="4173843"/>
            <a:ext cx="4217078" cy="1405693"/>
          </a:xfrm>
          <a:prstGeom prst="rect">
            <a:avLst/>
          </a:prstGeom>
        </p:spPr>
      </p:pic>
      <p:pic>
        <p:nvPicPr>
          <p:cNvPr id="4" name="图片 3">
            <a:extLst>
              <a:ext uri="{FF2B5EF4-FFF2-40B4-BE49-F238E27FC236}">
                <a16:creationId xmlns:a16="http://schemas.microsoft.com/office/drawing/2014/main" id="{008B4A0C-84D9-49F6-AD08-35AE6BF70BC0}"/>
              </a:ext>
            </a:extLst>
          </p:cNvPr>
          <p:cNvPicPr>
            <a:picLocks noChangeAspect="1"/>
          </p:cNvPicPr>
          <p:nvPr/>
        </p:nvPicPr>
        <p:blipFill rotWithShape="1">
          <a:blip r:embed="rId6"/>
          <a:srcRect l="2307" t="1878" r="4068" b="2149"/>
          <a:stretch/>
        </p:blipFill>
        <p:spPr>
          <a:xfrm>
            <a:off x="278558" y="545498"/>
            <a:ext cx="6091039" cy="5184150"/>
          </a:xfrm>
          <a:prstGeom prst="rect">
            <a:avLst/>
          </a:prstGeom>
        </p:spPr>
      </p:pic>
      <p:sp>
        <p:nvSpPr>
          <p:cNvPr id="9" name="矩形 8">
            <a:extLst>
              <a:ext uri="{FF2B5EF4-FFF2-40B4-BE49-F238E27FC236}">
                <a16:creationId xmlns:a16="http://schemas.microsoft.com/office/drawing/2014/main" id="{2F518630-1F1C-4185-B7BF-2D907C33F0FD}"/>
              </a:ext>
            </a:extLst>
          </p:cNvPr>
          <p:cNvSpPr/>
          <p:nvPr/>
        </p:nvSpPr>
        <p:spPr>
          <a:xfrm>
            <a:off x="211623" y="100865"/>
            <a:ext cx="2938561" cy="461665"/>
          </a:xfrm>
          <a:prstGeom prst="rect">
            <a:avLst/>
          </a:prstGeom>
        </p:spPr>
        <p:txBody>
          <a:bodyPr wrap="none">
            <a:spAutoFit/>
          </a:bodyPr>
          <a:lstStyle/>
          <a:p>
            <a:r>
              <a:rPr lang="en-US" altLang="zh-CN" sz="2400" b="1">
                <a:latin typeface="NimbusRomNo9L-Medi"/>
              </a:rPr>
              <a:t>Region Normalization</a:t>
            </a:r>
            <a:endParaRPr lang="zh-CN" altLang="en-US" sz="2400" b="1"/>
          </a:p>
        </p:txBody>
      </p:sp>
      <p:sp>
        <p:nvSpPr>
          <p:cNvPr id="2" name="矩形 1">
            <a:extLst>
              <a:ext uri="{FF2B5EF4-FFF2-40B4-BE49-F238E27FC236}">
                <a16:creationId xmlns:a16="http://schemas.microsoft.com/office/drawing/2014/main" id="{DAFCF965-505F-4D27-8CBD-0C3C05E6175F}"/>
              </a:ext>
            </a:extLst>
          </p:cNvPr>
          <p:cNvSpPr/>
          <p:nvPr/>
        </p:nvSpPr>
        <p:spPr>
          <a:xfrm>
            <a:off x="6300900" y="6404093"/>
            <a:ext cx="5891100" cy="369332"/>
          </a:xfrm>
          <a:prstGeom prst="rect">
            <a:avLst/>
          </a:prstGeom>
        </p:spPr>
        <p:txBody>
          <a:bodyPr wrap="none">
            <a:spAutoFit/>
          </a:bodyPr>
          <a:lstStyle/>
          <a:p>
            <a:r>
              <a:rPr lang="en-US" altLang="zh-CN">
                <a:solidFill>
                  <a:srgbClr val="222222"/>
                </a:solidFill>
                <a:latin typeface="Arial" panose="020B0604020202020204" pitchFamily="34" charset="0"/>
              </a:rPr>
              <a:t>Region Normalization for Image Inpainting</a:t>
            </a:r>
            <a:r>
              <a:rPr lang="zh-CN" altLang="en-US">
                <a:solidFill>
                  <a:srgbClr val="222222"/>
                </a:solidFill>
                <a:latin typeface="Arial" panose="020B0604020202020204" pitchFamily="34" charset="0"/>
              </a:rPr>
              <a:t>， </a:t>
            </a:r>
            <a:r>
              <a:rPr lang="en-US" altLang="zh-CN">
                <a:solidFill>
                  <a:srgbClr val="222222"/>
                </a:solidFill>
                <a:latin typeface="Arial" panose="020B0604020202020204" pitchFamily="34" charset="0"/>
              </a:rPr>
              <a:t>AAAI 2020</a:t>
            </a:r>
            <a:endParaRPr lang="zh-CN" altLang="en-US">
              <a:solidFill>
                <a:srgbClr val="222222"/>
              </a:solidFill>
              <a:latin typeface="Arial" panose="020B0604020202020204" pitchFamily="34" charset="0"/>
            </a:endParaRPr>
          </a:p>
        </p:txBody>
      </p:sp>
    </p:spTree>
    <p:extLst>
      <p:ext uri="{BB962C8B-B14F-4D97-AF65-F5344CB8AC3E}">
        <p14:creationId xmlns:p14="http://schemas.microsoft.com/office/powerpoint/2010/main" val="335259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50020A-9FED-4F00-86F8-964B38FA055D}"/>
              </a:ext>
            </a:extLst>
          </p:cNvPr>
          <p:cNvPicPr>
            <a:picLocks noChangeAspect="1"/>
          </p:cNvPicPr>
          <p:nvPr/>
        </p:nvPicPr>
        <p:blipFill>
          <a:blip r:embed="rId3"/>
          <a:stretch>
            <a:fillRect/>
          </a:stretch>
        </p:blipFill>
        <p:spPr>
          <a:xfrm>
            <a:off x="248381" y="952809"/>
            <a:ext cx="11695238" cy="4952381"/>
          </a:xfrm>
          <a:prstGeom prst="rect">
            <a:avLst/>
          </a:prstGeom>
        </p:spPr>
      </p:pic>
      <p:sp>
        <p:nvSpPr>
          <p:cNvPr id="5" name="矩形 4">
            <a:extLst>
              <a:ext uri="{FF2B5EF4-FFF2-40B4-BE49-F238E27FC236}">
                <a16:creationId xmlns:a16="http://schemas.microsoft.com/office/drawing/2014/main" id="{CB24B67A-84E3-4ED6-B930-3C7D853CD853}"/>
              </a:ext>
            </a:extLst>
          </p:cNvPr>
          <p:cNvSpPr/>
          <p:nvPr/>
        </p:nvSpPr>
        <p:spPr>
          <a:xfrm>
            <a:off x="8575589" y="2415746"/>
            <a:ext cx="228600" cy="24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6522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2888AF-AE72-4498-A9DC-D8285F7724AE}"/>
              </a:ext>
            </a:extLst>
          </p:cNvPr>
          <p:cNvPicPr>
            <a:picLocks noChangeAspect="1"/>
          </p:cNvPicPr>
          <p:nvPr/>
        </p:nvPicPr>
        <p:blipFill>
          <a:blip r:embed="rId2"/>
          <a:stretch>
            <a:fillRect/>
          </a:stretch>
        </p:blipFill>
        <p:spPr>
          <a:xfrm>
            <a:off x="74012" y="846439"/>
            <a:ext cx="4741005" cy="4948880"/>
          </a:xfrm>
          <a:prstGeom prst="rect">
            <a:avLst/>
          </a:prstGeom>
        </p:spPr>
      </p:pic>
      <p:pic>
        <p:nvPicPr>
          <p:cNvPr id="6" name="图片 5">
            <a:extLst>
              <a:ext uri="{FF2B5EF4-FFF2-40B4-BE49-F238E27FC236}">
                <a16:creationId xmlns:a16="http://schemas.microsoft.com/office/drawing/2014/main" id="{80D0ED76-C218-47EB-9F11-24CA5D531579}"/>
              </a:ext>
            </a:extLst>
          </p:cNvPr>
          <p:cNvPicPr>
            <a:picLocks noChangeAspect="1"/>
          </p:cNvPicPr>
          <p:nvPr/>
        </p:nvPicPr>
        <p:blipFill>
          <a:blip r:embed="rId3"/>
          <a:stretch>
            <a:fillRect/>
          </a:stretch>
        </p:blipFill>
        <p:spPr>
          <a:xfrm>
            <a:off x="5014125" y="1518526"/>
            <a:ext cx="7103863" cy="3820948"/>
          </a:xfrm>
          <a:prstGeom prst="rect">
            <a:avLst/>
          </a:prstGeom>
        </p:spPr>
      </p:pic>
      <p:sp>
        <p:nvSpPr>
          <p:cNvPr id="7" name="矩形 6">
            <a:extLst>
              <a:ext uri="{FF2B5EF4-FFF2-40B4-BE49-F238E27FC236}">
                <a16:creationId xmlns:a16="http://schemas.microsoft.com/office/drawing/2014/main" id="{E57A7948-6615-4F80-92A3-BA8EC13BED1F}"/>
              </a:ext>
            </a:extLst>
          </p:cNvPr>
          <p:cNvSpPr/>
          <p:nvPr/>
        </p:nvSpPr>
        <p:spPr>
          <a:xfrm>
            <a:off x="9391135" y="2496065"/>
            <a:ext cx="376881" cy="278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100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935398-91FF-43DF-B1EA-3D6A4D9BE199}"/>
              </a:ext>
            </a:extLst>
          </p:cNvPr>
          <p:cNvPicPr>
            <a:picLocks noChangeAspect="1"/>
          </p:cNvPicPr>
          <p:nvPr/>
        </p:nvPicPr>
        <p:blipFill>
          <a:blip r:embed="rId3"/>
          <a:stretch>
            <a:fillRect/>
          </a:stretch>
        </p:blipFill>
        <p:spPr>
          <a:xfrm>
            <a:off x="5046496" y="1340033"/>
            <a:ext cx="6942857" cy="3609524"/>
          </a:xfrm>
          <a:prstGeom prst="rect">
            <a:avLst/>
          </a:prstGeom>
        </p:spPr>
      </p:pic>
      <p:pic>
        <p:nvPicPr>
          <p:cNvPr id="7" name="图片 6">
            <a:extLst>
              <a:ext uri="{FF2B5EF4-FFF2-40B4-BE49-F238E27FC236}">
                <a16:creationId xmlns:a16="http://schemas.microsoft.com/office/drawing/2014/main" id="{73C5B7D6-96D7-4E32-836C-C5DF54F89901}"/>
              </a:ext>
            </a:extLst>
          </p:cNvPr>
          <p:cNvPicPr>
            <a:picLocks noChangeAspect="1"/>
          </p:cNvPicPr>
          <p:nvPr/>
        </p:nvPicPr>
        <p:blipFill>
          <a:blip r:embed="rId4"/>
          <a:stretch>
            <a:fillRect/>
          </a:stretch>
        </p:blipFill>
        <p:spPr>
          <a:xfrm>
            <a:off x="103793" y="1299535"/>
            <a:ext cx="4562809" cy="3690519"/>
          </a:xfrm>
          <a:prstGeom prst="rect">
            <a:avLst/>
          </a:prstGeom>
        </p:spPr>
      </p:pic>
    </p:spTree>
    <p:extLst>
      <p:ext uri="{BB962C8B-B14F-4D97-AF65-F5344CB8AC3E}">
        <p14:creationId xmlns:p14="http://schemas.microsoft.com/office/powerpoint/2010/main" val="3950673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E667AC-52B1-4D9D-93B6-8B1781827409}"/>
              </a:ext>
            </a:extLst>
          </p:cNvPr>
          <p:cNvPicPr>
            <a:picLocks noChangeAspect="1"/>
          </p:cNvPicPr>
          <p:nvPr/>
        </p:nvPicPr>
        <p:blipFill>
          <a:blip r:embed="rId2"/>
          <a:stretch>
            <a:fillRect/>
          </a:stretch>
        </p:blipFill>
        <p:spPr>
          <a:xfrm>
            <a:off x="2110286" y="413241"/>
            <a:ext cx="7971428" cy="2304762"/>
          </a:xfrm>
          <a:prstGeom prst="rect">
            <a:avLst/>
          </a:prstGeom>
        </p:spPr>
      </p:pic>
      <p:pic>
        <p:nvPicPr>
          <p:cNvPr id="5" name="图片 4">
            <a:extLst>
              <a:ext uri="{FF2B5EF4-FFF2-40B4-BE49-F238E27FC236}">
                <a16:creationId xmlns:a16="http://schemas.microsoft.com/office/drawing/2014/main" id="{CAD7BB94-DCCE-4112-A21D-7D1E23D23EEC}"/>
              </a:ext>
            </a:extLst>
          </p:cNvPr>
          <p:cNvPicPr>
            <a:picLocks noChangeAspect="1"/>
          </p:cNvPicPr>
          <p:nvPr/>
        </p:nvPicPr>
        <p:blipFill>
          <a:blip r:embed="rId3"/>
          <a:stretch>
            <a:fillRect/>
          </a:stretch>
        </p:blipFill>
        <p:spPr>
          <a:xfrm>
            <a:off x="180203" y="3429000"/>
            <a:ext cx="11831594" cy="3015759"/>
          </a:xfrm>
          <a:prstGeom prst="rect">
            <a:avLst/>
          </a:prstGeom>
        </p:spPr>
      </p:pic>
    </p:spTree>
    <p:extLst>
      <p:ext uri="{BB962C8B-B14F-4D97-AF65-F5344CB8AC3E}">
        <p14:creationId xmlns:p14="http://schemas.microsoft.com/office/powerpoint/2010/main" val="2389631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4468" y="630227"/>
            <a:ext cx="11743888" cy="5861364"/>
          </a:xfrm>
          <a:prstGeom prst="rect">
            <a:avLst/>
          </a:prstGeom>
        </p:spPr>
      </p:pic>
      <p:sp>
        <p:nvSpPr>
          <p:cNvPr id="5" name="矩形 4"/>
          <p:cNvSpPr/>
          <p:nvPr/>
        </p:nvSpPr>
        <p:spPr>
          <a:xfrm>
            <a:off x="164468" y="86766"/>
            <a:ext cx="1513556" cy="465640"/>
          </a:xfrm>
          <a:prstGeom prst="rect">
            <a:avLst/>
          </a:prstGeom>
        </p:spPr>
        <p:txBody>
          <a:bodyPr wrap="none">
            <a:spAutoFit/>
          </a:bodyPr>
          <a:lstStyle/>
          <a:p>
            <a:pPr>
              <a:lnSpc>
                <a:spcPct val="150000"/>
              </a:lnSpc>
            </a:pPr>
            <a:r>
              <a:rPr lang="en-US" altLang="zh-CN" b="1"/>
              <a:t>Visualization</a:t>
            </a:r>
          </a:p>
        </p:txBody>
      </p:sp>
    </p:spTree>
    <p:extLst>
      <p:ext uri="{BB962C8B-B14F-4D97-AF65-F5344CB8AC3E}">
        <p14:creationId xmlns:p14="http://schemas.microsoft.com/office/powerpoint/2010/main" val="182717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F29B04-EB9A-416F-AD23-2456D7BF741F}"/>
              </a:ext>
            </a:extLst>
          </p:cNvPr>
          <p:cNvPicPr>
            <a:picLocks noChangeAspect="1"/>
          </p:cNvPicPr>
          <p:nvPr/>
        </p:nvPicPr>
        <p:blipFill>
          <a:blip r:embed="rId2"/>
          <a:stretch>
            <a:fillRect/>
          </a:stretch>
        </p:blipFill>
        <p:spPr>
          <a:xfrm>
            <a:off x="0" y="756632"/>
            <a:ext cx="12192000" cy="4442691"/>
          </a:xfrm>
          <a:prstGeom prst="rect">
            <a:avLst/>
          </a:prstGeom>
        </p:spPr>
      </p:pic>
      <p:sp>
        <p:nvSpPr>
          <p:cNvPr id="5" name="矩形 4">
            <a:extLst>
              <a:ext uri="{FF2B5EF4-FFF2-40B4-BE49-F238E27FC236}">
                <a16:creationId xmlns:a16="http://schemas.microsoft.com/office/drawing/2014/main" id="{0AF88488-AAC5-46B6-8113-BF6B315BC596}"/>
              </a:ext>
            </a:extLst>
          </p:cNvPr>
          <p:cNvSpPr/>
          <p:nvPr/>
        </p:nvSpPr>
        <p:spPr>
          <a:xfrm>
            <a:off x="877330" y="6392732"/>
            <a:ext cx="11314670" cy="369332"/>
          </a:xfrm>
          <a:prstGeom prst="rect">
            <a:avLst/>
          </a:prstGeom>
        </p:spPr>
        <p:txBody>
          <a:bodyPr wrap="square">
            <a:spAutoFit/>
          </a:bodyPr>
          <a:lstStyle/>
          <a:p>
            <a:r>
              <a:rPr lang="en-US" altLang="zh-CN">
                <a:solidFill>
                  <a:srgbClr val="222222"/>
                </a:solidFill>
                <a:latin typeface="Arial" panose="020B0604020202020204" pitchFamily="34" charset="0"/>
              </a:rPr>
              <a:t>[1] Zhang, Han, et al. "Self-attention generative adversarial networks." </a:t>
            </a:r>
            <a:r>
              <a:rPr lang="en-US" altLang="zh-CN" i="1">
                <a:solidFill>
                  <a:srgbClr val="222222"/>
                </a:solidFill>
                <a:latin typeface="Arial" panose="020B0604020202020204" pitchFamily="34" charset="0"/>
              </a:rPr>
              <a:t>arXiv preprint arXiv:1805.08318</a:t>
            </a:r>
            <a:r>
              <a:rPr lang="en-US" altLang="zh-CN">
                <a:solidFill>
                  <a:srgbClr val="222222"/>
                </a:solidFill>
                <a:latin typeface="Arial" panose="020B0604020202020204" pitchFamily="34" charset="0"/>
              </a:rPr>
              <a:t> (2018).</a:t>
            </a:r>
            <a:endParaRPr lang="zh-CN" altLang="en-US"/>
          </a:p>
        </p:txBody>
      </p:sp>
      <p:sp>
        <p:nvSpPr>
          <p:cNvPr id="6" name="矩形 5">
            <a:extLst>
              <a:ext uri="{FF2B5EF4-FFF2-40B4-BE49-F238E27FC236}">
                <a16:creationId xmlns:a16="http://schemas.microsoft.com/office/drawing/2014/main" id="{B4B16E8E-D4B3-4556-BDE0-61E978CF6CB3}"/>
              </a:ext>
            </a:extLst>
          </p:cNvPr>
          <p:cNvSpPr/>
          <p:nvPr/>
        </p:nvSpPr>
        <p:spPr>
          <a:xfrm>
            <a:off x="9125465" y="3725562"/>
            <a:ext cx="308919" cy="1977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3837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FF791D-90C0-4D67-A2C1-4FAF5454EC14}"/>
              </a:ext>
            </a:extLst>
          </p:cNvPr>
          <p:cNvPicPr>
            <a:picLocks noChangeAspect="1"/>
          </p:cNvPicPr>
          <p:nvPr/>
        </p:nvPicPr>
        <p:blipFill>
          <a:blip r:embed="rId3"/>
          <a:stretch>
            <a:fillRect/>
          </a:stretch>
        </p:blipFill>
        <p:spPr>
          <a:xfrm>
            <a:off x="243619" y="1333762"/>
            <a:ext cx="11704762" cy="4190476"/>
          </a:xfrm>
          <a:prstGeom prst="rect">
            <a:avLst/>
          </a:prstGeom>
        </p:spPr>
      </p:pic>
      <p:sp>
        <p:nvSpPr>
          <p:cNvPr id="5" name="矩形 4">
            <a:extLst>
              <a:ext uri="{FF2B5EF4-FFF2-40B4-BE49-F238E27FC236}">
                <a16:creationId xmlns:a16="http://schemas.microsoft.com/office/drawing/2014/main" id="{DE1406DC-F863-44D1-A69D-D5256F0F2307}"/>
              </a:ext>
            </a:extLst>
          </p:cNvPr>
          <p:cNvSpPr/>
          <p:nvPr/>
        </p:nvSpPr>
        <p:spPr>
          <a:xfrm>
            <a:off x="8427308" y="3898557"/>
            <a:ext cx="302741" cy="222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5965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157722-042E-46CF-9E77-3D5B07BA06A6}"/>
              </a:ext>
            </a:extLst>
          </p:cNvPr>
          <p:cNvPicPr>
            <a:picLocks noChangeAspect="1"/>
          </p:cNvPicPr>
          <p:nvPr/>
        </p:nvPicPr>
        <p:blipFill>
          <a:blip r:embed="rId3"/>
          <a:stretch>
            <a:fillRect/>
          </a:stretch>
        </p:blipFill>
        <p:spPr>
          <a:xfrm>
            <a:off x="1906371" y="914714"/>
            <a:ext cx="7514286" cy="2514286"/>
          </a:xfrm>
          <a:prstGeom prst="rect">
            <a:avLst/>
          </a:prstGeom>
        </p:spPr>
      </p:pic>
      <p:pic>
        <p:nvPicPr>
          <p:cNvPr id="5" name="图片 4">
            <a:extLst>
              <a:ext uri="{FF2B5EF4-FFF2-40B4-BE49-F238E27FC236}">
                <a16:creationId xmlns:a16="http://schemas.microsoft.com/office/drawing/2014/main" id="{10FBD8D2-AD86-4C04-AFD3-F8FBA5B6DF2E}"/>
              </a:ext>
            </a:extLst>
          </p:cNvPr>
          <p:cNvPicPr>
            <a:picLocks noChangeAspect="1"/>
          </p:cNvPicPr>
          <p:nvPr/>
        </p:nvPicPr>
        <p:blipFill>
          <a:blip r:embed="rId4"/>
          <a:stretch>
            <a:fillRect/>
          </a:stretch>
        </p:blipFill>
        <p:spPr>
          <a:xfrm>
            <a:off x="518542" y="3778236"/>
            <a:ext cx="11476190" cy="2523809"/>
          </a:xfrm>
          <a:prstGeom prst="rect">
            <a:avLst/>
          </a:prstGeom>
        </p:spPr>
      </p:pic>
      <p:sp>
        <p:nvSpPr>
          <p:cNvPr id="6" name="矩形 5">
            <a:extLst>
              <a:ext uri="{FF2B5EF4-FFF2-40B4-BE49-F238E27FC236}">
                <a16:creationId xmlns:a16="http://schemas.microsoft.com/office/drawing/2014/main" id="{F42747C5-7B7C-4E7B-A278-F94D13C1536C}"/>
              </a:ext>
            </a:extLst>
          </p:cNvPr>
          <p:cNvSpPr/>
          <p:nvPr/>
        </p:nvSpPr>
        <p:spPr>
          <a:xfrm>
            <a:off x="162696" y="171105"/>
            <a:ext cx="2846174" cy="461665"/>
          </a:xfrm>
          <a:prstGeom prst="rect">
            <a:avLst/>
          </a:prstGeom>
        </p:spPr>
        <p:txBody>
          <a:bodyPr wrap="square">
            <a:spAutoFit/>
          </a:bodyPr>
          <a:lstStyle/>
          <a:p>
            <a:pPr latinLnBrk="1"/>
            <a:r>
              <a:rPr lang="en-US" altLang="zh-CN" sz="2400" b="1">
                <a:solidFill>
                  <a:srgbClr val="222226"/>
                </a:solidFill>
                <a:latin typeface="Microsoft YaHei" panose="020B0503020204020204" pitchFamily="34" charset="-122"/>
                <a:ea typeface="Microsoft YaHei" panose="020B0503020204020204" pitchFamily="34" charset="-122"/>
              </a:rPr>
              <a:t>How to use AN</a:t>
            </a:r>
            <a:endParaRPr lang="zh-CN" altLang="en-US" sz="2400" b="1">
              <a:solidFill>
                <a:srgbClr val="22222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4230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8017D57-7CE9-4E23-841C-B2EBCB605AC8}"/>
              </a:ext>
            </a:extLst>
          </p:cNvPr>
          <p:cNvPicPr>
            <a:picLocks noChangeAspect="1"/>
          </p:cNvPicPr>
          <p:nvPr/>
        </p:nvPicPr>
        <p:blipFill>
          <a:blip r:embed="rId3"/>
          <a:stretch>
            <a:fillRect/>
          </a:stretch>
        </p:blipFill>
        <p:spPr>
          <a:xfrm>
            <a:off x="224571" y="1709952"/>
            <a:ext cx="11742857" cy="3438095"/>
          </a:xfrm>
          <a:prstGeom prst="rect">
            <a:avLst/>
          </a:prstGeom>
        </p:spPr>
      </p:pic>
    </p:spTree>
    <p:extLst>
      <p:ext uri="{BB962C8B-B14F-4D97-AF65-F5344CB8AC3E}">
        <p14:creationId xmlns:p14="http://schemas.microsoft.com/office/powerpoint/2010/main" val="4163260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C1006B1-7335-49D8-9CA8-2ACCD80DA039}"/>
              </a:ext>
            </a:extLst>
          </p:cNvPr>
          <p:cNvPicPr>
            <a:picLocks noChangeAspect="1"/>
          </p:cNvPicPr>
          <p:nvPr/>
        </p:nvPicPr>
        <p:blipFill>
          <a:blip r:embed="rId3"/>
          <a:stretch>
            <a:fillRect/>
          </a:stretch>
        </p:blipFill>
        <p:spPr>
          <a:xfrm>
            <a:off x="1693259" y="1309749"/>
            <a:ext cx="8627306" cy="4238502"/>
          </a:xfrm>
          <a:prstGeom prst="rect">
            <a:avLst/>
          </a:prstGeom>
        </p:spPr>
      </p:pic>
    </p:spTree>
    <p:extLst>
      <p:ext uri="{BB962C8B-B14F-4D97-AF65-F5344CB8AC3E}">
        <p14:creationId xmlns:p14="http://schemas.microsoft.com/office/powerpoint/2010/main" val="354110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2754C4A-40D4-4376-89F2-006B2FDC8A45}"/>
              </a:ext>
            </a:extLst>
          </p:cNvPr>
          <p:cNvPicPr>
            <a:picLocks noChangeAspect="1"/>
          </p:cNvPicPr>
          <p:nvPr/>
        </p:nvPicPr>
        <p:blipFill>
          <a:blip r:embed="rId3"/>
          <a:stretch>
            <a:fillRect/>
          </a:stretch>
        </p:blipFill>
        <p:spPr>
          <a:xfrm>
            <a:off x="267977" y="509554"/>
            <a:ext cx="5353466" cy="2932376"/>
          </a:xfrm>
          <a:prstGeom prst="rect">
            <a:avLst/>
          </a:prstGeom>
        </p:spPr>
      </p:pic>
      <p:pic>
        <p:nvPicPr>
          <p:cNvPr id="6" name="图片 5">
            <a:extLst>
              <a:ext uri="{FF2B5EF4-FFF2-40B4-BE49-F238E27FC236}">
                <a16:creationId xmlns:a16="http://schemas.microsoft.com/office/drawing/2014/main" id="{DFF3D189-1F45-4219-9A4E-E23BA1EEEA2C}"/>
              </a:ext>
            </a:extLst>
          </p:cNvPr>
          <p:cNvPicPr>
            <a:picLocks noChangeAspect="1"/>
          </p:cNvPicPr>
          <p:nvPr/>
        </p:nvPicPr>
        <p:blipFill rotWithShape="1">
          <a:blip r:embed="rId4"/>
          <a:srcRect r="2890"/>
          <a:stretch/>
        </p:blipFill>
        <p:spPr>
          <a:xfrm>
            <a:off x="5621443" y="333940"/>
            <a:ext cx="6374268" cy="3816498"/>
          </a:xfrm>
          <a:prstGeom prst="rect">
            <a:avLst/>
          </a:prstGeom>
        </p:spPr>
      </p:pic>
      <p:pic>
        <p:nvPicPr>
          <p:cNvPr id="4" name="图片 3">
            <a:extLst>
              <a:ext uri="{FF2B5EF4-FFF2-40B4-BE49-F238E27FC236}">
                <a16:creationId xmlns:a16="http://schemas.microsoft.com/office/drawing/2014/main" id="{30D45741-F520-44CB-A385-1C1E75841B4C}"/>
              </a:ext>
            </a:extLst>
          </p:cNvPr>
          <p:cNvPicPr>
            <a:picLocks noChangeAspect="1"/>
          </p:cNvPicPr>
          <p:nvPr/>
        </p:nvPicPr>
        <p:blipFill>
          <a:blip r:embed="rId5"/>
          <a:stretch>
            <a:fillRect/>
          </a:stretch>
        </p:blipFill>
        <p:spPr>
          <a:xfrm>
            <a:off x="6602135" y="4461927"/>
            <a:ext cx="4027499" cy="553581"/>
          </a:xfrm>
          <a:prstGeom prst="rect">
            <a:avLst/>
          </a:prstGeom>
        </p:spPr>
      </p:pic>
      <p:pic>
        <p:nvPicPr>
          <p:cNvPr id="7" name="图片 6">
            <a:extLst>
              <a:ext uri="{FF2B5EF4-FFF2-40B4-BE49-F238E27FC236}">
                <a16:creationId xmlns:a16="http://schemas.microsoft.com/office/drawing/2014/main" id="{48FAA551-477D-4CDF-9C89-69F6C9BC4415}"/>
              </a:ext>
            </a:extLst>
          </p:cNvPr>
          <p:cNvPicPr>
            <a:picLocks noChangeAspect="1"/>
          </p:cNvPicPr>
          <p:nvPr/>
        </p:nvPicPr>
        <p:blipFill>
          <a:blip r:embed="rId6"/>
          <a:stretch>
            <a:fillRect/>
          </a:stretch>
        </p:blipFill>
        <p:spPr>
          <a:xfrm>
            <a:off x="6665210" y="5092223"/>
            <a:ext cx="4344084" cy="856133"/>
          </a:xfrm>
          <a:prstGeom prst="rect">
            <a:avLst/>
          </a:prstGeom>
        </p:spPr>
      </p:pic>
      <p:pic>
        <p:nvPicPr>
          <p:cNvPr id="8" name="图片 7">
            <a:extLst>
              <a:ext uri="{FF2B5EF4-FFF2-40B4-BE49-F238E27FC236}">
                <a16:creationId xmlns:a16="http://schemas.microsoft.com/office/drawing/2014/main" id="{92ACECBE-692B-4AF6-B1DF-99DB049F87D9}"/>
              </a:ext>
            </a:extLst>
          </p:cNvPr>
          <p:cNvPicPr>
            <a:picLocks noChangeAspect="1"/>
          </p:cNvPicPr>
          <p:nvPr/>
        </p:nvPicPr>
        <p:blipFill>
          <a:blip r:embed="rId7"/>
          <a:stretch>
            <a:fillRect/>
          </a:stretch>
        </p:blipFill>
        <p:spPr>
          <a:xfrm>
            <a:off x="6602135" y="5967874"/>
            <a:ext cx="4996400" cy="556186"/>
          </a:xfrm>
          <a:prstGeom prst="rect">
            <a:avLst/>
          </a:prstGeom>
        </p:spPr>
      </p:pic>
    </p:spTree>
    <p:extLst>
      <p:ext uri="{BB962C8B-B14F-4D97-AF65-F5344CB8AC3E}">
        <p14:creationId xmlns:p14="http://schemas.microsoft.com/office/powerpoint/2010/main" val="1965801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4CE779-02BA-4EC4-B02C-87A6A705BC23}"/>
              </a:ext>
            </a:extLst>
          </p:cNvPr>
          <p:cNvPicPr>
            <a:picLocks noChangeAspect="1"/>
          </p:cNvPicPr>
          <p:nvPr/>
        </p:nvPicPr>
        <p:blipFill>
          <a:blip r:embed="rId3"/>
          <a:stretch>
            <a:fillRect/>
          </a:stretch>
        </p:blipFill>
        <p:spPr>
          <a:xfrm>
            <a:off x="1991238" y="1209952"/>
            <a:ext cx="8209524" cy="4438095"/>
          </a:xfrm>
          <a:prstGeom prst="rect">
            <a:avLst/>
          </a:prstGeom>
        </p:spPr>
      </p:pic>
    </p:spTree>
    <p:extLst>
      <p:ext uri="{BB962C8B-B14F-4D97-AF65-F5344CB8AC3E}">
        <p14:creationId xmlns:p14="http://schemas.microsoft.com/office/powerpoint/2010/main" val="149098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FFD0D6-0624-4A3C-965E-CD0A558511E8}"/>
              </a:ext>
            </a:extLst>
          </p:cNvPr>
          <p:cNvPicPr>
            <a:picLocks noChangeAspect="1"/>
          </p:cNvPicPr>
          <p:nvPr/>
        </p:nvPicPr>
        <p:blipFill>
          <a:blip r:embed="rId3"/>
          <a:stretch>
            <a:fillRect/>
          </a:stretch>
        </p:blipFill>
        <p:spPr>
          <a:xfrm>
            <a:off x="0" y="43540"/>
            <a:ext cx="12162917" cy="3305141"/>
          </a:xfrm>
          <a:prstGeom prst="rect">
            <a:avLst/>
          </a:prstGeom>
        </p:spPr>
      </p:pic>
      <p:pic>
        <p:nvPicPr>
          <p:cNvPr id="5" name="图片 4">
            <a:extLst>
              <a:ext uri="{FF2B5EF4-FFF2-40B4-BE49-F238E27FC236}">
                <a16:creationId xmlns:a16="http://schemas.microsoft.com/office/drawing/2014/main" id="{3DA2C884-4B23-4081-A381-1E20056954EB}"/>
              </a:ext>
            </a:extLst>
          </p:cNvPr>
          <p:cNvPicPr>
            <a:picLocks noChangeAspect="1"/>
          </p:cNvPicPr>
          <p:nvPr/>
        </p:nvPicPr>
        <p:blipFill>
          <a:blip r:embed="rId4"/>
          <a:stretch>
            <a:fillRect/>
          </a:stretch>
        </p:blipFill>
        <p:spPr>
          <a:xfrm>
            <a:off x="1812753" y="3591236"/>
            <a:ext cx="8566493" cy="3266764"/>
          </a:xfrm>
          <a:prstGeom prst="rect">
            <a:avLst/>
          </a:prstGeom>
        </p:spPr>
      </p:pic>
      <p:sp>
        <p:nvSpPr>
          <p:cNvPr id="6" name="矩形 5">
            <a:extLst>
              <a:ext uri="{FF2B5EF4-FFF2-40B4-BE49-F238E27FC236}">
                <a16:creationId xmlns:a16="http://schemas.microsoft.com/office/drawing/2014/main" id="{FE444385-6ADB-46C8-8801-98A5683756DD}"/>
              </a:ext>
            </a:extLst>
          </p:cNvPr>
          <p:cNvSpPr/>
          <p:nvPr/>
        </p:nvSpPr>
        <p:spPr>
          <a:xfrm>
            <a:off x="5424616" y="5270157"/>
            <a:ext cx="574589" cy="333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8997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89674" y="6183572"/>
            <a:ext cx="6202326" cy="523220"/>
          </a:xfrm>
          <a:prstGeom prst="rect">
            <a:avLst/>
          </a:prstGeom>
        </p:spPr>
        <p:txBody>
          <a:bodyPr wrap="square">
            <a:spAutoFit/>
          </a:bodyPr>
          <a:lstStyle/>
          <a:p>
            <a:r>
              <a:rPr lang="en-US" altLang="zh-CN" sz="1400">
                <a:latin typeface="Times New Roman" panose="02020603050405020304" pitchFamily="18" charset="0"/>
                <a:cs typeface="Times New Roman" panose="02020603050405020304" pitchFamily="18" charset="0"/>
              </a:rPr>
              <a:t>Yu J, Lin Z, Yang J, et al. Generative image  inpainting with contextual attention [C]. CVPR 2018: 5505-5514.</a:t>
            </a:r>
            <a:endParaRPr lang="zh-CN" altLang="en-US" sz="14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487616" y="3066074"/>
            <a:ext cx="5217799" cy="2666113"/>
          </a:xfrm>
          <a:prstGeom prst="rect">
            <a:avLst/>
          </a:prstGeom>
        </p:spPr>
      </p:pic>
      <p:pic>
        <p:nvPicPr>
          <p:cNvPr id="7" name="图片 6"/>
          <p:cNvPicPr>
            <a:picLocks noChangeAspect="1"/>
          </p:cNvPicPr>
          <p:nvPr/>
        </p:nvPicPr>
        <p:blipFill>
          <a:blip r:embed="rId4"/>
          <a:stretch>
            <a:fillRect/>
          </a:stretch>
        </p:blipFill>
        <p:spPr>
          <a:xfrm>
            <a:off x="6152150" y="3066074"/>
            <a:ext cx="5251631" cy="2840286"/>
          </a:xfrm>
          <a:prstGeom prst="rect">
            <a:avLst/>
          </a:prstGeom>
        </p:spPr>
      </p:pic>
      <p:sp>
        <p:nvSpPr>
          <p:cNvPr id="8" name="矩形 7"/>
          <p:cNvSpPr/>
          <p:nvPr/>
        </p:nvSpPr>
        <p:spPr>
          <a:xfrm>
            <a:off x="96762" y="37828"/>
            <a:ext cx="6983002" cy="465640"/>
          </a:xfrm>
          <a:prstGeom prst="rect">
            <a:avLst/>
          </a:prstGeom>
        </p:spPr>
        <p:txBody>
          <a:bodyPr wrap="none">
            <a:spAutoFit/>
          </a:bodyPr>
          <a:lstStyle/>
          <a:p>
            <a:pPr>
              <a:lnSpc>
                <a:spcPct val="150000"/>
              </a:lnSpc>
            </a:pPr>
            <a:r>
              <a:rPr lang="en-US" altLang="zh-CN"/>
              <a:t>2018   CVPR   Generative Image Inpainting with Contextual Attention</a:t>
            </a:r>
          </a:p>
        </p:txBody>
      </p:sp>
      <p:pic>
        <p:nvPicPr>
          <p:cNvPr id="5" name="图片 4"/>
          <p:cNvPicPr>
            <a:picLocks noChangeAspect="1"/>
          </p:cNvPicPr>
          <p:nvPr/>
        </p:nvPicPr>
        <p:blipFill rotWithShape="1">
          <a:blip r:embed="rId5"/>
          <a:srcRect t="10252"/>
          <a:stretch/>
        </p:blipFill>
        <p:spPr>
          <a:xfrm>
            <a:off x="1457279" y="503467"/>
            <a:ext cx="9827050" cy="2294161"/>
          </a:xfrm>
          <a:prstGeom prst="rect">
            <a:avLst/>
          </a:prstGeom>
        </p:spPr>
      </p:pic>
      <p:sp>
        <p:nvSpPr>
          <p:cNvPr id="3" name="矩形 2"/>
          <p:cNvSpPr/>
          <p:nvPr/>
        </p:nvSpPr>
        <p:spPr>
          <a:xfrm>
            <a:off x="1023619" y="2562546"/>
            <a:ext cx="2382383" cy="369332"/>
          </a:xfrm>
          <a:prstGeom prst="rect">
            <a:avLst/>
          </a:prstGeom>
        </p:spPr>
        <p:txBody>
          <a:bodyPr wrap="none">
            <a:spAutoFit/>
          </a:bodyPr>
          <a:lstStyle/>
          <a:p>
            <a:r>
              <a:rPr lang="en-US" altLang="zh-CN" b="1"/>
              <a:t>Contextual Attention</a:t>
            </a:r>
            <a:endParaRPr lang="zh-CN" altLang="en-US" b="1"/>
          </a:p>
        </p:txBody>
      </p:sp>
      <p:pic>
        <p:nvPicPr>
          <p:cNvPr id="4" name="图片 3"/>
          <p:cNvPicPr>
            <a:picLocks noChangeAspect="1"/>
          </p:cNvPicPr>
          <p:nvPr/>
        </p:nvPicPr>
        <p:blipFill>
          <a:blip r:embed="rId6"/>
          <a:stretch>
            <a:fillRect/>
          </a:stretch>
        </p:blipFill>
        <p:spPr>
          <a:xfrm>
            <a:off x="978759" y="5838756"/>
            <a:ext cx="3142857" cy="78095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7">
            <p14:nvContentPartPr>
              <p14:cNvPr id="76" name="墨迹 75">
                <a:extLst>
                  <a:ext uri="{FF2B5EF4-FFF2-40B4-BE49-F238E27FC236}">
                    <a16:creationId xmlns:a16="http://schemas.microsoft.com/office/drawing/2014/main" id="{7D0100C2-312E-4862-A62C-CDE3ED9FA430}"/>
                  </a:ext>
                </a:extLst>
              </p14:cNvPr>
              <p14:cNvContentPartPr/>
              <p14:nvPr/>
            </p14:nvContentPartPr>
            <p14:xfrm>
              <a:off x="6893098" y="3206106"/>
              <a:ext cx="687240" cy="361800"/>
            </p14:xfrm>
          </p:contentPart>
        </mc:Choice>
        <mc:Fallback xmlns="">
          <p:pic>
            <p:nvPicPr>
              <p:cNvPr id="76" name="墨迹 75">
                <a:extLst>
                  <a:ext uri="{FF2B5EF4-FFF2-40B4-BE49-F238E27FC236}">
                    <a16:creationId xmlns:a16="http://schemas.microsoft.com/office/drawing/2014/main" id="{7D0100C2-312E-4862-A62C-CDE3ED9FA430}"/>
                  </a:ext>
                </a:extLst>
              </p:cNvPr>
              <p:cNvPicPr/>
              <p:nvPr/>
            </p:nvPicPr>
            <p:blipFill>
              <a:blip r:embed="rId8"/>
              <a:stretch>
                <a:fillRect/>
              </a:stretch>
            </p:blipFill>
            <p:spPr>
              <a:xfrm>
                <a:off x="6875458" y="3098106"/>
                <a:ext cx="722880" cy="57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7" name="墨迹 76">
                <a:extLst>
                  <a:ext uri="{FF2B5EF4-FFF2-40B4-BE49-F238E27FC236}">
                    <a16:creationId xmlns:a16="http://schemas.microsoft.com/office/drawing/2014/main" id="{3553BAA8-1E10-455E-9BBF-ABCFE181F219}"/>
                  </a:ext>
                </a:extLst>
              </p14:cNvPr>
              <p14:cNvContentPartPr/>
              <p14:nvPr/>
            </p14:nvContentPartPr>
            <p14:xfrm>
              <a:off x="2945338" y="2797506"/>
              <a:ext cx="3844080" cy="977040"/>
            </p14:xfrm>
          </p:contentPart>
        </mc:Choice>
        <mc:Fallback xmlns="">
          <p:pic>
            <p:nvPicPr>
              <p:cNvPr id="77" name="墨迹 76">
                <a:extLst>
                  <a:ext uri="{FF2B5EF4-FFF2-40B4-BE49-F238E27FC236}">
                    <a16:creationId xmlns:a16="http://schemas.microsoft.com/office/drawing/2014/main" id="{3553BAA8-1E10-455E-9BBF-ABCFE181F219}"/>
                  </a:ext>
                </a:extLst>
              </p:cNvPr>
              <p:cNvPicPr/>
              <p:nvPr/>
            </p:nvPicPr>
            <p:blipFill>
              <a:blip r:embed="rId10"/>
              <a:stretch>
                <a:fillRect/>
              </a:stretch>
            </p:blipFill>
            <p:spPr>
              <a:xfrm>
                <a:off x="2927338" y="2689826"/>
                <a:ext cx="3879720" cy="119275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89" name="墨迹 88">
                <a:extLst>
                  <a:ext uri="{FF2B5EF4-FFF2-40B4-BE49-F238E27FC236}">
                    <a16:creationId xmlns:a16="http://schemas.microsoft.com/office/drawing/2014/main" id="{500A8FD1-180C-430C-B0A4-692050A520E7}"/>
                  </a:ext>
                </a:extLst>
              </p14:cNvPr>
              <p14:cNvContentPartPr/>
              <p14:nvPr/>
            </p14:nvContentPartPr>
            <p14:xfrm>
              <a:off x="7719658" y="3075426"/>
              <a:ext cx="699120" cy="452520"/>
            </p14:xfrm>
          </p:contentPart>
        </mc:Choice>
        <mc:Fallback xmlns="">
          <p:pic>
            <p:nvPicPr>
              <p:cNvPr id="89" name="墨迹 88">
                <a:extLst>
                  <a:ext uri="{FF2B5EF4-FFF2-40B4-BE49-F238E27FC236}">
                    <a16:creationId xmlns:a16="http://schemas.microsoft.com/office/drawing/2014/main" id="{500A8FD1-180C-430C-B0A4-692050A520E7}"/>
                  </a:ext>
                </a:extLst>
              </p:cNvPr>
              <p:cNvPicPr/>
              <p:nvPr/>
            </p:nvPicPr>
            <p:blipFill>
              <a:blip r:embed="rId12"/>
              <a:stretch>
                <a:fillRect/>
              </a:stretch>
            </p:blipFill>
            <p:spPr>
              <a:xfrm>
                <a:off x="7701667" y="2967426"/>
                <a:ext cx="734742" cy="66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10" name="墨迹 109">
                <a:extLst>
                  <a:ext uri="{FF2B5EF4-FFF2-40B4-BE49-F238E27FC236}">
                    <a16:creationId xmlns:a16="http://schemas.microsoft.com/office/drawing/2014/main" id="{705B5A8B-FB77-4997-8FAD-25938AA64686}"/>
                  </a:ext>
                </a:extLst>
              </p14:cNvPr>
              <p14:cNvContentPartPr/>
              <p14:nvPr/>
            </p14:nvContentPartPr>
            <p14:xfrm>
              <a:off x="9739258" y="2735586"/>
              <a:ext cx="1375200" cy="483120"/>
            </p14:xfrm>
          </p:contentPart>
        </mc:Choice>
        <mc:Fallback xmlns="">
          <p:pic>
            <p:nvPicPr>
              <p:cNvPr id="110" name="墨迹 109">
                <a:extLst>
                  <a:ext uri="{FF2B5EF4-FFF2-40B4-BE49-F238E27FC236}">
                    <a16:creationId xmlns:a16="http://schemas.microsoft.com/office/drawing/2014/main" id="{705B5A8B-FB77-4997-8FAD-25938AA64686}"/>
                  </a:ext>
                </a:extLst>
              </p:cNvPr>
              <p:cNvPicPr/>
              <p:nvPr/>
            </p:nvPicPr>
            <p:blipFill>
              <a:blip r:embed="rId14"/>
              <a:stretch>
                <a:fillRect/>
              </a:stretch>
            </p:blipFill>
            <p:spPr>
              <a:xfrm>
                <a:off x="9721263" y="2627946"/>
                <a:ext cx="1410831" cy="69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11" name="墨迹 110">
                <a:extLst>
                  <a:ext uri="{FF2B5EF4-FFF2-40B4-BE49-F238E27FC236}">
                    <a16:creationId xmlns:a16="http://schemas.microsoft.com/office/drawing/2014/main" id="{19BD67A6-390C-4DB9-AAF0-FDF1E5279364}"/>
                  </a:ext>
                </a:extLst>
              </p14:cNvPr>
              <p14:cNvContentPartPr/>
              <p14:nvPr/>
            </p14:nvContentPartPr>
            <p14:xfrm>
              <a:off x="8575378" y="2746386"/>
              <a:ext cx="1052640" cy="513000"/>
            </p14:xfrm>
          </p:contentPart>
        </mc:Choice>
        <mc:Fallback xmlns="">
          <p:pic>
            <p:nvPicPr>
              <p:cNvPr id="111" name="墨迹 110">
                <a:extLst>
                  <a:ext uri="{FF2B5EF4-FFF2-40B4-BE49-F238E27FC236}">
                    <a16:creationId xmlns:a16="http://schemas.microsoft.com/office/drawing/2014/main" id="{19BD67A6-390C-4DB9-AAF0-FDF1E5279364}"/>
                  </a:ext>
                </a:extLst>
              </p:cNvPr>
              <p:cNvPicPr/>
              <p:nvPr/>
            </p:nvPicPr>
            <p:blipFill>
              <a:blip r:embed="rId16"/>
              <a:stretch>
                <a:fillRect/>
              </a:stretch>
            </p:blipFill>
            <p:spPr>
              <a:xfrm>
                <a:off x="8557732" y="2638746"/>
                <a:ext cx="1088292" cy="728640"/>
              </a:xfrm>
              <a:prstGeom prst="rect">
                <a:avLst/>
              </a:prstGeom>
            </p:spPr>
          </p:pic>
        </mc:Fallback>
      </mc:AlternateContent>
    </p:spTree>
    <p:extLst>
      <p:ext uri="{BB962C8B-B14F-4D97-AF65-F5344CB8AC3E}">
        <p14:creationId xmlns:p14="http://schemas.microsoft.com/office/powerpoint/2010/main" val="382499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9BF6399-7013-4C5D-9EE4-77CAB5BF12EE}"/>
              </a:ext>
            </a:extLst>
          </p:cNvPr>
          <p:cNvPicPr>
            <a:picLocks noChangeAspect="1"/>
          </p:cNvPicPr>
          <p:nvPr/>
        </p:nvPicPr>
        <p:blipFill>
          <a:blip r:embed="rId2"/>
          <a:stretch>
            <a:fillRect/>
          </a:stretch>
        </p:blipFill>
        <p:spPr>
          <a:xfrm>
            <a:off x="2414236" y="2020957"/>
            <a:ext cx="6733333" cy="1790476"/>
          </a:xfrm>
          <a:prstGeom prst="rect">
            <a:avLst/>
          </a:prstGeom>
        </p:spPr>
      </p:pic>
    </p:spTree>
    <p:extLst>
      <p:ext uri="{BB962C8B-B14F-4D97-AF65-F5344CB8AC3E}">
        <p14:creationId xmlns:p14="http://schemas.microsoft.com/office/powerpoint/2010/main" val="2415000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D11E49-6D01-42AD-86D9-A6A3096FEF4B}"/>
              </a:ext>
            </a:extLst>
          </p:cNvPr>
          <p:cNvPicPr>
            <a:picLocks noChangeAspect="1"/>
          </p:cNvPicPr>
          <p:nvPr/>
        </p:nvPicPr>
        <p:blipFill>
          <a:blip r:embed="rId3"/>
          <a:stretch>
            <a:fillRect/>
          </a:stretch>
        </p:blipFill>
        <p:spPr>
          <a:xfrm>
            <a:off x="2053143" y="1562333"/>
            <a:ext cx="8085714" cy="3733333"/>
          </a:xfrm>
          <a:prstGeom prst="rect">
            <a:avLst/>
          </a:prstGeom>
        </p:spPr>
      </p:pic>
    </p:spTree>
    <p:extLst>
      <p:ext uri="{BB962C8B-B14F-4D97-AF65-F5344CB8AC3E}">
        <p14:creationId xmlns:p14="http://schemas.microsoft.com/office/powerpoint/2010/main" val="609974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1D458A-0BBF-49AF-A481-99799B1696AE}"/>
              </a:ext>
            </a:extLst>
          </p:cNvPr>
          <p:cNvPicPr>
            <a:picLocks noChangeAspect="1"/>
          </p:cNvPicPr>
          <p:nvPr/>
        </p:nvPicPr>
        <p:blipFill>
          <a:blip r:embed="rId2"/>
          <a:stretch>
            <a:fillRect/>
          </a:stretch>
        </p:blipFill>
        <p:spPr>
          <a:xfrm>
            <a:off x="581714" y="1386143"/>
            <a:ext cx="11028571" cy="4085714"/>
          </a:xfrm>
          <a:prstGeom prst="rect">
            <a:avLst/>
          </a:prstGeom>
        </p:spPr>
      </p:pic>
      <p:sp>
        <p:nvSpPr>
          <p:cNvPr id="6" name="矩形 5">
            <a:extLst>
              <a:ext uri="{FF2B5EF4-FFF2-40B4-BE49-F238E27FC236}">
                <a16:creationId xmlns:a16="http://schemas.microsoft.com/office/drawing/2014/main" id="{D9E58F46-D7EE-4EC3-8CA7-98ABEC8F9E3D}"/>
              </a:ext>
            </a:extLst>
          </p:cNvPr>
          <p:cNvSpPr/>
          <p:nvPr/>
        </p:nvSpPr>
        <p:spPr>
          <a:xfrm>
            <a:off x="8106032" y="4170405"/>
            <a:ext cx="290384" cy="166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165F229-3C21-45BB-9A8B-4585F9FBD80D}"/>
              </a:ext>
            </a:extLst>
          </p:cNvPr>
          <p:cNvSpPr/>
          <p:nvPr/>
        </p:nvSpPr>
        <p:spPr>
          <a:xfrm>
            <a:off x="162696" y="171105"/>
            <a:ext cx="2846174" cy="461665"/>
          </a:xfrm>
          <a:prstGeom prst="rect">
            <a:avLst/>
          </a:prstGeom>
        </p:spPr>
        <p:txBody>
          <a:bodyPr wrap="square">
            <a:spAutoFit/>
          </a:bodyPr>
          <a:lstStyle/>
          <a:p>
            <a:pPr latinLnBrk="1"/>
            <a:r>
              <a:rPr lang="en-US" altLang="zh-CN" sz="2400" b="1">
                <a:solidFill>
                  <a:srgbClr val="222226"/>
                </a:solidFill>
                <a:latin typeface="Microsoft YaHei" panose="020B0503020204020204" pitchFamily="34" charset="-122"/>
                <a:ea typeface="Microsoft YaHei" panose="020B0503020204020204" pitchFamily="34" charset="-122"/>
              </a:rPr>
              <a:t>Conclusion</a:t>
            </a:r>
            <a:endParaRPr lang="zh-CN" altLang="en-US" sz="2400" b="1">
              <a:solidFill>
                <a:srgbClr val="222226"/>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46827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163FBA1-3B37-4889-AE7A-C22505E63B23}"/>
              </a:ext>
            </a:extLst>
          </p:cNvPr>
          <p:cNvGrpSpPr/>
          <p:nvPr/>
        </p:nvGrpSpPr>
        <p:grpSpPr>
          <a:xfrm>
            <a:off x="184876" y="1296123"/>
            <a:ext cx="12007124" cy="4265086"/>
            <a:chOff x="184876" y="394747"/>
            <a:chExt cx="12007124" cy="4265086"/>
          </a:xfrm>
        </p:grpSpPr>
        <p:sp>
          <p:nvSpPr>
            <p:cNvPr id="4" name="文本框 3">
              <a:extLst>
                <a:ext uri="{FF2B5EF4-FFF2-40B4-BE49-F238E27FC236}">
                  <a16:creationId xmlns:a16="http://schemas.microsoft.com/office/drawing/2014/main" id="{B1E0CA98-37FC-42AF-819C-B810D978EF51}"/>
                </a:ext>
              </a:extLst>
            </p:cNvPr>
            <p:cNvSpPr txBox="1"/>
            <p:nvPr/>
          </p:nvSpPr>
          <p:spPr>
            <a:xfrm>
              <a:off x="184876" y="395416"/>
              <a:ext cx="1064741" cy="461665"/>
            </a:xfrm>
            <a:prstGeom prst="rect">
              <a:avLst/>
            </a:prstGeom>
            <a:noFill/>
          </p:spPr>
          <p:txBody>
            <a:bodyPr wrap="square" rtlCol="0">
              <a:spAutoFit/>
            </a:bodyPr>
            <a:lstStyle/>
            <a:p>
              <a:r>
                <a:rPr lang="zh-CN" altLang="en-US" sz="2400">
                  <a:solidFill>
                    <a:srgbClr val="FF0000"/>
                  </a:solidFill>
                </a:rPr>
                <a:t>网络</a:t>
              </a:r>
            </a:p>
          </p:txBody>
        </p:sp>
        <p:sp>
          <p:nvSpPr>
            <p:cNvPr id="5" name="文本框 4">
              <a:extLst>
                <a:ext uri="{FF2B5EF4-FFF2-40B4-BE49-F238E27FC236}">
                  <a16:creationId xmlns:a16="http://schemas.microsoft.com/office/drawing/2014/main" id="{0F4025DA-0052-4DB5-AD50-540ADC770939}"/>
                </a:ext>
              </a:extLst>
            </p:cNvPr>
            <p:cNvSpPr txBox="1"/>
            <p:nvPr/>
          </p:nvSpPr>
          <p:spPr>
            <a:xfrm>
              <a:off x="2036805" y="395416"/>
              <a:ext cx="1064741" cy="461665"/>
            </a:xfrm>
            <a:prstGeom prst="rect">
              <a:avLst/>
            </a:prstGeom>
            <a:noFill/>
          </p:spPr>
          <p:txBody>
            <a:bodyPr wrap="square" rtlCol="0">
              <a:spAutoFit/>
            </a:bodyPr>
            <a:lstStyle/>
            <a:p>
              <a:r>
                <a:rPr lang="zh-CN" altLang="en-US" sz="2400">
                  <a:solidFill>
                    <a:srgbClr val="FF0000"/>
                  </a:solidFill>
                </a:rPr>
                <a:t>任务</a:t>
              </a:r>
            </a:p>
          </p:txBody>
        </p:sp>
        <p:sp>
          <p:nvSpPr>
            <p:cNvPr id="6" name="文本框 5">
              <a:extLst>
                <a:ext uri="{FF2B5EF4-FFF2-40B4-BE49-F238E27FC236}">
                  <a16:creationId xmlns:a16="http://schemas.microsoft.com/office/drawing/2014/main" id="{9A37FFBC-77B9-4A5A-9E78-4EAF9CBDAF4E}"/>
                </a:ext>
              </a:extLst>
            </p:cNvPr>
            <p:cNvSpPr txBox="1"/>
            <p:nvPr/>
          </p:nvSpPr>
          <p:spPr>
            <a:xfrm>
              <a:off x="3636342" y="444841"/>
              <a:ext cx="1597351" cy="461665"/>
            </a:xfrm>
            <a:prstGeom prst="rect">
              <a:avLst/>
            </a:prstGeom>
            <a:noFill/>
          </p:spPr>
          <p:txBody>
            <a:bodyPr wrap="square" rtlCol="0">
              <a:spAutoFit/>
            </a:bodyPr>
            <a:lstStyle/>
            <a:p>
              <a:r>
                <a:rPr lang="zh-CN" altLang="en-US" sz="2400">
                  <a:solidFill>
                    <a:srgbClr val="FF0000"/>
                  </a:solidFill>
                </a:rPr>
                <a:t>对象</a:t>
              </a:r>
              <a:r>
                <a:rPr lang="en-US" altLang="zh-CN" sz="2400">
                  <a:solidFill>
                    <a:srgbClr val="FF0000"/>
                  </a:solidFill>
                </a:rPr>
                <a:t>/</a:t>
              </a:r>
              <a:r>
                <a:rPr lang="zh-CN" altLang="en-US" sz="2400">
                  <a:solidFill>
                    <a:srgbClr val="FF0000"/>
                  </a:solidFill>
                </a:rPr>
                <a:t>尺度</a:t>
              </a:r>
            </a:p>
          </p:txBody>
        </p:sp>
        <p:sp>
          <p:nvSpPr>
            <p:cNvPr id="7" name="文本框 6">
              <a:extLst>
                <a:ext uri="{FF2B5EF4-FFF2-40B4-BE49-F238E27FC236}">
                  <a16:creationId xmlns:a16="http://schemas.microsoft.com/office/drawing/2014/main" id="{CB261083-BD0C-4BE4-B4AF-14377DE2AB2A}"/>
                </a:ext>
              </a:extLst>
            </p:cNvPr>
            <p:cNvSpPr txBox="1"/>
            <p:nvPr/>
          </p:nvSpPr>
          <p:spPr>
            <a:xfrm>
              <a:off x="6281981" y="394747"/>
              <a:ext cx="1731287" cy="461665"/>
            </a:xfrm>
            <a:prstGeom prst="rect">
              <a:avLst/>
            </a:prstGeom>
            <a:noFill/>
          </p:spPr>
          <p:txBody>
            <a:bodyPr wrap="square" rtlCol="0">
              <a:spAutoFit/>
            </a:bodyPr>
            <a:lstStyle/>
            <a:p>
              <a:r>
                <a:rPr lang="zh-CN" altLang="en-US" sz="2400">
                  <a:solidFill>
                    <a:srgbClr val="FF0000"/>
                  </a:solidFill>
                </a:rPr>
                <a:t>算法</a:t>
              </a:r>
              <a:r>
                <a:rPr lang="en-US" altLang="zh-CN" sz="2400">
                  <a:solidFill>
                    <a:srgbClr val="FF0000"/>
                  </a:solidFill>
                </a:rPr>
                <a:t>/</a:t>
              </a:r>
              <a:r>
                <a:rPr lang="zh-CN" altLang="en-US" sz="2400">
                  <a:solidFill>
                    <a:srgbClr val="FF0000"/>
                  </a:solidFill>
                </a:rPr>
                <a:t>形式</a:t>
              </a:r>
            </a:p>
          </p:txBody>
        </p:sp>
        <p:sp>
          <p:nvSpPr>
            <p:cNvPr id="8" name="文本框 7">
              <a:extLst>
                <a:ext uri="{FF2B5EF4-FFF2-40B4-BE49-F238E27FC236}">
                  <a16:creationId xmlns:a16="http://schemas.microsoft.com/office/drawing/2014/main" id="{CD84C83A-5364-4CB0-B0BB-3F270247904F}"/>
                </a:ext>
              </a:extLst>
            </p:cNvPr>
            <p:cNvSpPr txBox="1"/>
            <p:nvPr/>
          </p:nvSpPr>
          <p:spPr>
            <a:xfrm>
              <a:off x="9789932" y="395415"/>
              <a:ext cx="1064741" cy="461665"/>
            </a:xfrm>
            <a:prstGeom prst="rect">
              <a:avLst/>
            </a:prstGeom>
            <a:noFill/>
          </p:spPr>
          <p:txBody>
            <a:bodyPr wrap="square" rtlCol="0">
              <a:spAutoFit/>
            </a:bodyPr>
            <a:lstStyle/>
            <a:p>
              <a:r>
                <a:rPr lang="zh-CN" altLang="en-US" sz="2400">
                  <a:solidFill>
                    <a:srgbClr val="FF0000"/>
                  </a:solidFill>
                </a:rPr>
                <a:t>用法</a:t>
              </a:r>
            </a:p>
          </p:txBody>
        </p:sp>
        <p:sp>
          <p:nvSpPr>
            <p:cNvPr id="9" name="文本框 8">
              <a:extLst>
                <a:ext uri="{FF2B5EF4-FFF2-40B4-BE49-F238E27FC236}">
                  <a16:creationId xmlns:a16="http://schemas.microsoft.com/office/drawing/2014/main" id="{3463D745-DAF4-4A5B-9E39-68F967EDA9DD}"/>
                </a:ext>
              </a:extLst>
            </p:cNvPr>
            <p:cNvSpPr txBox="1"/>
            <p:nvPr/>
          </p:nvSpPr>
          <p:spPr>
            <a:xfrm>
              <a:off x="184876" y="1031789"/>
              <a:ext cx="1064741" cy="1296637"/>
            </a:xfrm>
            <a:prstGeom prst="rect">
              <a:avLst/>
            </a:prstGeom>
            <a:noFill/>
          </p:spPr>
          <p:txBody>
            <a:bodyPr wrap="square" rtlCol="0">
              <a:spAutoFit/>
            </a:bodyPr>
            <a:lstStyle/>
            <a:p>
              <a:pPr>
                <a:lnSpc>
                  <a:spcPct val="150000"/>
                </a:lnSpc>
              </a:pPr>
              <a:r>
                <a:rPr lang="en-US" altLang="zh-CN"/>
                <a:t>CNN</a:t>
              </a:r>
            </a:p>
            <a:p>
              <a:pPr>
                <a:lnSpc>
                  <a:spcPct val="150000"/>
                </a:lnSpc>
              </a:pPr>
              <a:r>
                <a:rPr lang="en-US" altLang="zh-CN"/>
                <a:t>AE/VAE</a:t>
              </a:r>
            </a:p>
            <a:p>
              <a:pPr>
                <a:lnSpc>
                  <a:spcPct val="150000"/>
                </a:lnSpc>
              </a:pPr>
              <a:r>
                <a:rPr lang="en-US" altLang="zh-CN"/>
                <a:t>GAN</a:t>
              </a:r>
              <a:endParaRPr lang="zh-CN" altLang="en-US"/>
            </a:p>
          </p:txBody>
        </p:sp>
        <p:sp>
          <p:nvSpPr>
            <p:cNvPr id="10" name="文本框 9">
              <a:extLst>
                <a:ext uri="{FF2B5EF4-FFF2-40B4-BE49-F238E27FC236}">
                  <a16:creationId xmlns:a16="http://schemas.microsoft.com/office/drawing/2014/main" id="{7693B182-BB94-4173-94FE-9ADDE2957D8D}"/>
                </a:ext>
              </a:extLst>
            </p:cNvPr>
            <p:cNvSpPr txBox="1"/>
            <p:nvPr/>
          </p:nvSpPr>
          <p:spPr>
            <a:xfrm>
              <a:off x="1852723" y="1031789"/>
              <a:ext cx="1597351" cy="3628044"/>
            </a:xfrm>
            <a:prstGeom prst="rect">
              <a:avLst/>
            </a:prstGeom>
            <a:noFill/>
          </p:spPr>
          <p:txBody>
            <a:bodyPr wrap="square" rtlCol="0">
              <a:spAutoFit/>
            </a:bodyPr>
            <a:lstStyle/>
            <a:p>
              <a:pPr>
                <a:lnSpc>
                  <a:spcPct val="150000"/>
                </a:lnSpc>
              </a:pPr>
              <a:r>
                <a:rPr lang="en-US" altLang="zh-CN"/>
                <a:t>Cls</a:t>
              </a:r>
            </a:p>
            <a:p>
              <a:pPr>
                <a:lnSpc>
                  <a:spcPct val="150000"/>
                </a:lnSpc>
              </a:pPr>
              <a:r>
                <a:rPr lang="en-US" altLang="zh-CN"/>
                <a:t>Det</a:t>
              </a:r>
            </a:p>
            <a:p>
              <a:pPr>
                <a:lnSpc>
                  <a:spcPct val="150000"/>
                </a:lnSpc>
              </a:pPr>
              <a:r>
                <a:rPr lang="en-US" altLang="zh-CN"/>
                <a:t>Reg</a:t>
              </a:r>
            </a:p>
            <a:p>
              <a:pPr>
                <a:lnSpc>
                  <a:spcPct val="150000"/>
                </a:lnSpc>
              </a:pPr>
              <a:endParaRPr lang="en-US" altLang="zh-CN" sz="1000"/>
            </a:p>
            <a:p>
              <a:pPr>
                <a:lnSpc>
                  <a:spcPct val="150000"/>
                </a:lnSpc>
              </a:pPr>
              <a:r>
                <a:rPr lang="en-US" altLang="zh-CN"/>
                <a:t>Generating</a:t>
              </a:r>
            </a:p>
            <a:p>
              <a:pPr>
                <a:lnSpc>
                  <a:spcPct val="150000"/>
                </a:lnSpc>
              </a:pPr>
              <a:r>
                <a:rPr lang="en-US" altLang="zh-CN"/>
                <a:t>Editing</a:t>
              </a:r>
            </a:p>
            <a:p>
              <a:pPr>
                <a:lnSpc>
                  <a:spcPct val="150000"/>
                </a:lnSpc>
              </a:pPr>
              <a:r>
                <a:rPr lang="en-US" altLang="zh-CN"/>
                <a:t>De+Rain/Frog</a:t>
              </a:r>
            </a:p>
            <a:p>
              <a:pPr>
                <a:lnSpc>
                  <a:spcPct val="150000"/>
                </a:lnSpc>
              </a:pPr>
              <a:r>
                <a:rPr lang="en-US" altLang="zh-CN"/>
                <a:t>Inpainting</a:t>
              </a:r>
            </a:p>
            <a:p>
              <a:pPr>
                <a:lnSpc>
                  <a:spcPct val="150000"/>
                </a:lnSpc>
              </a:pPr>
              <a:r>
                <a:rPr lang="en-US" altLang="zh-CN"/>
                <a:t>SR</a:t>
              </a:r>
            </a:p>
          </p:txBody>
        </p:sp>
        <p:sp>
          <p:nvSpPr>
            <p:cNvPr id="11" name="左大括号 10">
              <a:extLst>
                <a:ext uri="{FF2B5EF4-FFF2-40B4-BE49-F238E27FC236}">
                  <a16:creationId xmlns:a16="http://schemas.microsoft.com/office/drawing/2014/main" id="{899B12AC-E8DA-4D3E-AC3B-B9C3369AB64A}"/>
                </a:ext>
              </a:extLst>
            </p:cNvPr>
            <p:cNvSpPr/>
            <p:nvPr/>
          </p:nvSpPr>
          <p:spPr>
            <a:xfrm>
              <a:off x="1757461" y="1277566"/>
              <a:ext cx="95261" cy="907915"/>
            </a:xfrm>
            <a:prstGeom prst="lef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A2B76EAF-24BF-4FE9-819F-2348E8FF3407}"/>
                </a:ext>
              </a:extLst>
            </p:cNvPr>
            <p:cNvSpPr/>
            <p:nvPr/>
          </p:nvSpPr>
          <p:spPr>
            <a:xfrm>
              <a:off x="1751456" y="2749685"/>
              <a:ext cx="95261" cy="1725038"/>
            </a:xfrm>
            <a:prstGeom prst="lef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199E9E8-9AE6-4205-B874-ED8FC64D3CB5}"/>
                </a:ext>
              </a:extLst>
            </p:cNvPr>
            <p:cNvSpPr txBox="1"/>
            <p:nvPr/>
          </p:nvSpPr>
          <p:spPr>
            <a:xfrm>
              <a:off x="3615968" y="1031788"/>
              <a:ext cx="1731286" cy="1712135"/>
            </a:xfrm>
            <a:prstGeom prst="rect">
              <a:avLst/>
            </a:prstGeom>
            <a:noFill/>
          </p:spPr>
          <p:txBody>
            <a:bodyPr wrap="square" rtlCol="0">
              <a:spAutoFit/>
            </a:bodyPr>
            <a:lstStyle/>
            <a:p>
              <a:pPr>
                <a:lnSpc>
                  <a:spcPct val="150000"/>
                </a:lnSpc>
              </a:pPr>
              <a:r>
                <a:rPr lang="en-US" altLang="zh-CN"/>
                <a:t>Pixel-wise</a:t>
              </a:r>
            </a:p>
            <a:p>
              <a:pPr>
                <a:lnSpc>
                  <a:spcPct val="150000"/>
                </a:lnSpc>
              </a:pPr>
              <a:r>
                <a:rPr lang="en-US" altLang="zh-CN"/>
                <a:t>Patch-wise</a:t>
              </a:r>
            </a:p>
            <a:p>
              <a:pPr>
                <a:lnSpc>
                  <a:spcPct val="150000"/>
                </a:lnSpc>
              </a:pPr>
              <a:r>
                <a:rPr lang="en-US" altLang="zh-CN"/>
                <a:t>Channel-wise</a:t>
              </a:r>
            </a:p>
            <a:p>
              <a:pPr>
                <a:lnSpc>
                  <a:spcPct val="150000"/>
                </a:lnSpc>
              </a:pPr>
              <a:r>
                <a:rPr lang="en-US" altLang="zh-CN"/>
                <a:t>Instance-wise</a:t>
              </a:r>
            </a:p>
          </p:txBody>
        </p:sp>
        <p:sp>
          <p:nvSpPr>
            <p:cNvPr id="14" name="文本框 13">
              <a:extLst>
                <a:ext uri="{FF2B5EF4-FFF2-40B4-BE49-F238E27FC236}">
                  <a16:creationId xmlns:a16="http://schemas.microsoft.com/office/drawing/2014/main" id="{A033EF66-D55B-47A2-9A4E-EE71A2F33E8F}"/>
                </a:ext>
              </a:extLst>
            </p:cNvPr>
            <p:cNvSpPr txBox="1"/>
            <p:nvPr/>
          </p:nvSpPr>
          <p:spPr>
            <a:xfrm>
              <a:off x="5531483" y="1031788"/>
              <a:ext cx="2996431" cy="2543132"/>
            </a:xfrm>
            <a:prstGeom prst="rect">
              <a:avLst/>
            </a:prstGeom>
            <a:noFill/>
          </p:spPr>
          <p:txBody>
            <a:bodyPr wrap="square" rtlCol="0">
              <a:spAutoFit/>
            </a:bodyPr>
            <a:lstStyle/>
            <a:p>
              <a:pPr algn="ctr">
                <a:lnSpc>
                  <a:spcPct val="150000"/>
                </a:lnSpc>
              </a:pPr>
              <a:r>
                <a:rPr lang="en-US" altLang="zh-CN"/>
                <a:t>MSE</a:t>
              </a:r>
            </a:p>
            <a:p>
              <a:pPr algn="ctr">
                <a:lnSpc>
                  <a:spcPct val="150000"/>
                </a:lnSpc>
              </a:pPr>
              <a:r>
                <a:rPr lang="zh-CN" altLang="en-US"/>
                <a:t>余弦相似度</a:t>
              </a:r>
              <a:endParaRPr lang="en-US" altLang="zh-CN"/>
            </a:p>
            <a:p>
              <a:pPr algn="ctr">
                <a:lnSpc>
                  <a:spcPct val="150000"/>
                </a:lnSpc>
              </a:pPr>
              <a:r>
                <a:rPr lang="zh-CN" altLang="en-US"/>
                <a:t>矩阵相乘</a:t>
              </a:r>
              <a:r>
                <a:rPr lang="en-US" altLang="zh-CN"/>
                <a:t>(conv</a:t>
              </a:r>
              <a:r>
                <a:rPr lang="zh-CN" altLang="en-US"/>
                <a:t>、</a:t>
              </a:r>
              <a:r>
                <a:rPr lang="zh-CN" altLang="en-US">
                  <a:highlight>
                    <a:srgbClr val="FFFF00"/>
                  </a:highlight>
                </a:rPr>
                <a:t>内积</a:t>
              </a:r>
              <a:r>
                <a:rPr lang="en-US" altLang="zh-CN"/>
                <a:t>)</a:t>
              </a:r>
            </a:p>
            <a:p>
              <a:pPr algn="ctr">
                <a:lnSpc>
                  <a:spcPct val="150000"/>
                </a:lnSpc>
              </a:pPr>
              <a:endParaRPr lang="en-US" altLang="zh-CN"/>
            </a:p>
            <a:p>
              <a:pPr algn="ctr">
                <a:lnSpc>
                  <a:spcPct val="150000"/>
                </a:lnSpc>
              </a:pPr>
              <a:r>
                <a:rPr lang="en-US" altLang="zh-CN"/>
                <a:t>Mask</a:t>
              </a:r>
              <a:r>
                <a:rPr lang="zh-CN" altLang="en-US"/>
                <a:t>、边缘、梯度、结构流</a:t>
              </a:r>
              <a:endParaRPr lang="en-US" altLang="zh-CN"/>
            </a:p>
            <a:p>
              <a:pPr algn="ctr">
                <a:lnSpc>
                  <a:spcPct val="150000"/>
                </a:lnSpc>
              </a:pPr>
              <a:r>
                <a:rPr lang="zh-CN" altLang="en-US"/>
                <a:t>语义分割</a:t>
              </a:r>
              <a:endParaRPr lang="en-US" altLang="zh-CN"/>
            </a:p>
          </p:txBody>
        </p:sp>
        <p:sp>
          <p:nvSpPr>
            <p:cNvPr id="15" name="文本框 14">
              <a:extLst>
                <a:ext uri="{FF2B5EF4-FFF2-40B4-BE49-F238E27FC236}">
                  <a16:creationId xmlns:a16="http://schemas.microsoft.com/office/drawing/2014/main" id="{8D94CD61-1863-4D8D-9B53-B0764AEBC1A8}"/>
                </a:ext>
              </a:extLst>
            </p:cNvPr>
            <p:cNvSpPr txBox="1"/>
            <p:nvPr/>
          </p:nvSpPr>
          <p:spPr>
            <a:xfrm>
              <a:off x="8452607" y="1031788"/>
              <a:ext cx="3739393" cy="2543132"/>
            </a:xfrm>
            <a:prstGeom prst="rect">
              <a:avLst/>
            </a:prstGeom>
            <a:noFill/>
          </p:spPr>
          <p:txBody>
            <a:bodyPr wrap="square" rtlCol="0">
              <a:spAutoFit/>
            </a:bodyPr>
            <a:lstStyle/>
            <a:p>
              <a:pPr algn="ctr">
                <a:lnSpc>
                  <a:spcPct val="150000"/>
                </a:lnSpc>
              </a:pPr>
              <a:r>
                <a:rPr lang="zh-CN" altLang="en-US"/>
                <a:t>加权求和</a:t>
              </a:r>
              <a:r>
                <a:rPr lang="en-US" altLang="zh-CN"/>
                <a:t>(softmax</a:t>
              </a:r>
              <a:r>
                <a:rPr lang="zh-CN" altLang="en-US"/>
                <a:t>、</a:t>
              </a:r>
              <a:r>
                <a:rPr lang="en-US" altLang="zh-CN">
                  <a:highlight>
                    <a:srgbClr val="FFFF00"/>
                  </a:highlight>
                </a:rPr>
                <a:t>conv/</a:t>
              </a:r>
              <a:r>
                <a:rPr lang="zh-CN" altLang="en-US">
                  <a:highlight>
                    <a:srgbClr val="FFFF00"/>
                  </a:highlight>
                </a:rPr>
                <a:t>特征相乘</a:t>
              </a:r>
              <a:r>
                <a:rPr lang="en-US" altLang="zh-CN"/>
                <a:t>)</a:t>
              </a:r>
            </a:p>
            <a:p>
              <a:pPr algn="ctr">
                <a:lnSpc>
                  <a:spcPct val="150000"/>
                </a:lnSpc>
              </a:pPr>
              <a:r>
                <a:rPr lang="en-US" altLang="zh-CN"/>
                <a:t>Swap</a:t>
              </a:r>
            </a:p>
            <a:p>
              <a:pPr algn="ctr">
                <a:lnSpc>
                  <a:spcPct val="150000"/>
                </a:lnSpc>
              </a:pPr>
              <a:r>
                <a:rPr lang="zh-CN" altLang="en-US"/>
                <a:t>归一化</a:t>
              </a:r>
              <a:endParaRPr lang="en-US" altLang="zh-CN"/>
            </a:p>
            <a:p>
              <a:pPr algn="ctr">
                <a:lnSpc>
                  <a:spcPct val="150000"/>
                </a:lnSpc>
              </a:pPr>
              <a:endParaRPr lang="en-US" altLang="zh-CN"/>
            </a:p>
            <a:p>
              <a:pPr algn="ctr">
                <a:lnSpc>
                  <a:spcPct val="150000"/>
                </a:lnSpc>
              </a:pPr>
              <a:r>
                <a:rPr lang="zh-CN" altLang="en-US"/>
                <a:t>特殊卷积</a:t>
              </a:r>
              <a:endParaRPr lang="en-US" altLang="zh-CN"/>
            </a:p>
            <a:p>
              <a:pPr algn="ctr">
                <a:lnSpc>
                  <a:spcPct val="150000"/>
                </a:lnSpc>
              </a:pPr>
              <a:r>
                <a:rPr lang="zh-CN" altLang="en-US"/>
                <a:t>先验</a:t>
              </a:r>
              <a:endParaRPr lang="en-US" altLang="zh-CN"/>
            </a:p>
          </p:txBody>
        </p:sp>
      </p:grpSp>
    </p:spTree>
    <p:extLst>
      <p:ext uri="{BB962C8B-B14F-4D97-AF65-F5344CB8AC3E}">
        <p14:creationId xmlns:p14="http://schemas.microsoft.com/office/powerpoint/2010/main" val="1835502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3A3BAC-C454-4E41-A7F4-FFCFD79C9DBF}"/>
              </a:ext>
            </a:extLst>
          </p:cNvPr>
          <p:cNvSpPr txBox="1"/>
          <p:nvPr/>
        </p:nvSpPr>
        <p:spPr>
          <a:xfrm>
            <a:off x="231626" y="108041"/>
            <a:ext cx="1597351" cy="461665"/>
          </a:xfrm>
          <a:prstGeom prst="rect">
            <a:avLst/>
          </a:prstGeom>
          <a:noFill/>
        </p:spPr>
        <p:txBody>
          <a:bodyPr wrap="square" rtlCol="0">
            <a:spAutoFit/>
          </a:bodyPr>
          <a:lstStyle/>
          <a:p>
            <a:r>
              <a:rPr lang="zh-CN" altLang="en-US" sz="2400">
                <a:solidFill>
                  <a:srgbClr val="FF0000"/>
                </a:solidFill>
              </a:rPr>
              <a:t>对象</a:t>
            </a:r>
            <a:r>
              <a:rPr lang="en-US" altLang="zh-CN" sz="2400">
                <a:solidFill>
                  <a:srgbClr val="FF0000"/>
                </a:solidFill>
              </a:rPr>
              <a:t>/</a:t>
            </a:r>
            <a:r>
              <a:rPr lang="zh-CN" altLang="en-US" sz="2400">
                <a:solidFill>
                  <a:srgbClr val="FF0000"/>
                </a:solidFill>
              </a:rPr>
              <a:t>尺度</a:t>
            </a:r>
          </a:p>
        </p:txBody>
      </p:sp>
      <p:pic>
        <p:nvPicPr>
          <p:cNvPr id="5" name="图片 4">
            <a:extLst>
              <a:ext uri="{FF2B5EF4-FFF2-40B4-BE49-F238E27FC236}">
                <a16:creationId xmlns:a16="http://schemas.microsoft.com/office/drawing/2014/main" id="{DBCD5A73-CDAB-4A38-B8A9-CFDFADF45108}"/>
              </a:ext>
            </a:extLst>
          </p:cNvPr>
          <p:cNvPicPr>
            <a:picLocks noChangeAspect="1"/>
          </p:cNvPicPr>
          <p:nvPr/>
        </p:nvPicPr>
        <p:blipFill>
          <a:blip r:embed="rId3"/>
          <a:stretch>
            <a:fillRect/>
          </a:stretch>
        </p:blipFill>
        <p:spPr>
          <a:xfrm>
            <a:off x="1030301" y="569706"/>
            <a:ext cx="3383195" cy="3361083"/>
          </a:xfrm>
          <a:prstGeom prst="rect">
            <a:avLst/>
          </a:prstGeom>
        </p:spPr>
      </p:pic>
      <p:pic>
        <p:nvPicPr>
          <p:cNvPr id="6" name="图片 5">
            <a:extLst>
              <a:ext uri="{FF2B5EF4-FFF2-40B4-BE49-F238E27FC236}">
                <a16:creationId xmlns:a16="http://schemas.microsoft.com/office/drawing/2014/main" id="{2E52A676-9FAD-4E4F-8311-42BEABA392C5}"/>
              </a:ext>
            </a:extLst>
          </p:cNvPr>
          <p:cNvPicPr>
            <a:picLocks noChangeAspect="1"/>
          </p:cNvPicPr>
          <p:nvPr/>
        </p:nvPicPr>
        <p:blipFill rotWithShape="1">
          <a:blip r:embed="rId4"/>
          <a:srcRect l="3100" t="2378" r="5146"/>
          <a:stretch/>
        </p:blipFill>
        <p:spPr>
          <a:xfrm>
            <a:off x="7016452" y="2353962"/>
            <a:ext cx="4969602" cy="4303222"/>
          </a:xfrm>
          <a:prstGeom prst="rect">
            <a:avLst/>
          </a:prstGeom>
        </p:spPr>
      </p:pic>
      <p:pic>
        <p:nvPicPr>
          <p:cNvPr id="8" name="图片 7">
            <a:extLst>
              <a:ext uri="{FF2B5EF4-FFF2-40B4-BE49-F238E27FC236}">
                <a16:creationId xmlns:a16="http://schemas.microsoft.com/office/drawing/2014/main" id="{F73A9E45-6788-4605-ABD3-40F30081394A}"/>
              </a:ext>
            </a:extLst>
          </p:cNvPr>
          <p:cNvPicPr>
            <a:picLocks noChangeAspect="1"/>
          </p:cNvPicPr>
          <p:nvPr/>
        </p:nvPicPr>
        <p:blipFill>
          <a:blip r:embed="rId5"/>
          <a:stretch>
            <a:fillRect/>
          </a:stretch>
        </p:blipFill>
        <p:spPr>
          <a:xfrm>
            <a:off x="5122958" y="338873"/>
            <a:ext cx="6284388" cy="1854914"/>
          </a:xfrm>
          <a:prstGeom prst="rect">
            <a:avLst/>
          </a:prstGeom>
        </p:spPr>
      </p:pic>
      <p:pic>
        <p:nvPicPr>
          <p:cNvPr id="9" name="图片 8">
            <a:extLst>
              <a:ext uri="{FF2B5EF4-FFF2-40B4-BE49-F238E27FC236}">
                <a16:creationId xmlns:a16="http://schemas.microsoft.com/office/drawing/2014/main" id="{564C6075-8462-4684-B4BB-8A81634DBB84}"/>
              </a:ext>
            </a:extLst>
          </p:cNvPr>
          <p:cNvPicPr>
            <a:picLocks noChangeAspect="1"/>
          </p:cNvPicPr>
          <p:nvPr/>
        </p:nvPicPr>
        <p:blipFill>
          <a:blip r:embed="rId6"/>
          <a:stretch>
            <a:fillRect/>
          </a:stretch>
        </p:blipFill>
        <p:spPr>
          <a:xfrm>
            <a:off x="0" y="4170500"/>
            <a:ext cx="5970954" cy="2216430"/>
          </a:xfrm>
          <a:prstGeom prst="rect">
            <a:avLst/>
          </a:prstGeom>
        </p:spPr>
      </p:pic>
    </p:spTree>
    <p:extLst>
      <p:ext uri="{BB962C8B-B14F-4D97-AF65-F5344CB8AC3E}">
        <p14:creationId xmlns:p14="http://schemas.microsoft.com/office/powerpoint/2010/main" val="3899572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56A75E9-5F99-42C6-8032-DFB2981EB54B}"/>
              </a:ext>
            </a:extLst>
          </p:cNvPr>
          <p:cNvSpPr txBox="1"/>
          <p:nvPr/>
        </p:nvSpPr>
        <p:spPr>
          <a:xfrm>
            <a:off x="295133" y="151402"/>
            <a:ext cx="1731287" cy="461665"/>
          </a:xfrm>
          <a:prstGeom prst="rect">
            <a:avLst/>
          </a:prstGeom>
          <a:noFill/>
        </p:spPr>
        <p:txBody>
          <a:bodyPr wrap="square" rtlCol="0">
            <a:spAutoFit/>
          </a:bodyPr>
          <a:lstStyle/>
          <a:p>
            <a:r>
              <a:rPr lang="zh-CN" altLang="en-US" sz="2400">
                <a:solidFill>
                  <a:srgbClr val="FF0000"/>
                </a:solidFill>
              </a:rPr>
              <a:t>算法</a:t>
            </a:r>
            <a:r>
              <a:rPr lang="en-US" altLang="zh-CN" sz="2400">
                <a:solidFill>
                  <a:srgbClr val="FF0000"/>
                </a:solidFill>
              </a:rPr>
              <a:t>/</a:t>
            </a:r>
            <a:r>
              <a:rPr lang="zh-CN" altLang="en-US" sz="2400">
                <a:solidFill>
                  <a:srgbClr val="FF0000"/>
                </a:solidFill>
              </a:rPr>
              <a:t>形式</a:t>
            </a:r>
          </a:p>
        </p:txBody>
      </p:sp>
      <p:grpSp>
        <p:nvGrpSpPr>
          <p:cNvPr id="18" name="组合 17">
            <a:extLst>
              <a:ext uri="{FF2B5EF4-FFF2-40B4-BE49-F238E27FC236}">
                <a16:creationId xmlns:a16="http://schemas.microsoft.com/office/drawing/2014/main" id="{8E2AEE77-3B0B-46CA-9234-73BAE908C51E}"/>
              </a:ext>
            </a:extLst>
          </p:cNvPr>
          <p:cNvGrpSpPr/>
          <p:nvPr/>
        </p:nvGrpSpPr>
        <p:grpSpPr>
          <a:xfrm>
            <a:off x="653479" y="912017"/>
            <a:ext cx="3691927" cy="2377372"/>
            <a:chOff x="753789" y="1565252"/>
            <a:chExt cx="3691927" cy="2377372"/>
          </a:xfrm>
        </p:grpSpPr>
        <p:pic>
          <p:nvPicPr>
            <p:cNvPr id="11" name="图片 10">
              <a:extLst>
                <a:ext uri="{FF2B5EF4-FFF2-40B4-BE49-F238E27FC236}">
                  <a16:creationId xmlns:a16="http://schemas.microsoft.com/office/drawing/2014/main" id="{8C8E48AF-4B07-4691-ABB3-4C496428921C}"/>
                </a:ext>
              </a:extLst>
            </p:cNvPr>
            <p:cNvPicPr>
              <a:picLocks noChangeAspect="1"/>
            </p:cNvPicPr>
            <p:nvPr/>
          </p:nvPicPr>
          <p:blipFill>
            <a:blip r:embed="rId3"/>
            <a:stretch>
              <a:fillRect/>
            </a:stretch>
          </p:blipFill>
          <p:spPr>
            <a:xfrm>
              <a:off x="753790" y="1565252"/>
              <a:ext cx="2988101" cy="815864"/>
            </a:xfrm>
            <a:prstGeom prst="rect">
              <a:avLst/>
            </a:prstGeom>
          </p:spPr>
        </p:pic>
        <p:pic>
          <p:nvPicPr>
            <p:cNvPr id="12" name="图片 11">
              <a:extLst>
                <a:ext uri="{FF2B5EF4-FFF2-40B4-BE49-F238E27FC236}">
                  <a16:creationId xmlns:a16="http://schemas.microsoft.com/office/drawing/2014/main" id="{A3DB435C-339F-467E-95D7-60FC9921B0C6}"/>
                </a:ext>
              </a:extLst>
            </p:cNvPr>
            <p:cNvPicPr>
              <a:picLocks noChangeAspect="1"/>
            </p:cNvPicPr>
            <p:nvPr/>
          </p:nvPicPr>
          <p:blipFill rotWithShape="1">
            <a:blip r:embed="rId4"/>
            <a:srcRect l="21606" b="61439"/>
            <a:stretch/>
          </p:blipFill>
          <p:spPr>
            <a:xfrm>
              <a:off x="753789" y="2185744"/>
              <a:ext cx="3616229" cy="919160"/>
            </a:xfrm>
            <a:prstGeom prst="rect">
              <a:avLst/>
            </a:prstGeom>
          </p:spPr>
        </p:pic>
        <p:pic>
          <p:nvPicPr>
            <p:cNvPr id="13" name="图片 12">
              <a:extLst>
                <a:ext uri="{FF2B5EF4-FFF2-40B4-BE49-F238E27FC236}">
                  <a16:creationId xmlns:a16="http://schemas.microsoft.com/office/drawing/2014/main" id="{29287CAB-703F-4176-B8E0-7A82A8A17512}"/>
                </a:ext>
              </a:extLst>
            </p:cNvPr>
            <p:cNvPicPr>
              <a:picLocks noChangeAspect="1"/>
            </p:cNvPicPr>
            <p:nvPr/>
          </p:nvPicPr>
          <p:blipFill rotWithShape="1">
            <a:blip r:embed="rId4"/>
            <a:srcRect l="27902" t="59015"/>
            <a:stretch/>
          </p:blipFill>
          <p:spPr>
            <a:xfrm>
              <a:off x="868579" y="2979015"/>
              <a:ext cx="3501440" cy="963609"/>
            </a:xfrm>
            <a:prstGeom prst="rect">
              <a:avLst/>
            </a:prstGeom>
          </p:spPr>
        </p:pic>
        <p:sp>
          <p:nvSpPr>
            <p:cNvPr id="14" name="矩形 13">
              <a:extLst>
                <a:ext uri="{FF2B5EF4-FFF2-40B4-BE49-F238E27FC236}">
                  <a16:creationId xmlns:a16="http://schemas.microsoft.com/office/drawing/2014/main" id="{E4F54CAA-D6C9-4784-AFD9-BD6902309BB2}"/>
                </a:ext>
              </a:extLst>
            </p:cNvPr>
            <p:cNvSpPr/>
            <p:nvPr/>
          </p:nvSpPr>
          <p:spPr>
            <a:xfrm>
              <a:off x="753789" y="1655668"/>
              <a:ext cx="3691927" cy="2262107"/>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E7146729-E93A-4D1A-9A11-E439AB69EE2C}"/>
              </a:ext>
            </a:extLst>
          </p:cNvPr>
          <p:cNvPicPr>
            <a:picLocks noChangeAspect="1"/>
          </p:cNvPicPr>
          <p:nvPr/>
        </p:nvPicPr>
        <p:blipFill>
          <a:blip r:embed="rId5"/>
          <a:stretch>
            <a:fillRect/>
          </a:stretch>
        </p:blipFill>
        <p:spPr>
          <a:xfrm>
            <a:off x="535576" y="5857409"/>
            <a:ext cx="3142857" cy="780952"/>
          </a:xfrm>
          <a:prstGeom prst="rect">
            <a:avLst/>
          </a:prstGeom>
        </p:spPr>
      </p:pic>
      <p:pic>
        <p:nvPicPr>
          <p:cNvPr id="16" name="图片 15">
            <a:extLst>
              <a:ext uri="{FF2B5EF4-FFF2-40B4-BE49-F238E27FC236}">
                <a16:creationId xmlns:a16="http://schemas.microsoft.com/office/drawing/2014/main" id="{E4FAD0B2-CC55-4300-9801-4C211C6B697D}"/>
              </a:ext>
            </a:extLst>
          </p:cNvPr>
          <p:cNvPicPr>
            <a:picLocks noChangeAspect="1"/>
          </p:cNvPicPr>
          <p:nvPr/>
        </p:nvPicPr>
        <p:blipFill rotWithShape="1">
          <a:blip r:embed="rId6"/>
          <a:srcRect l="3100" t="2378" r="5146"/>
          <a:stretch/>
        </p:blipFill>
        <p:spPr>
          <a:xfrm>
            <a:off x="6472696" y="118318"/>
            <a:ext cx="3860108" cy="3342501"/>
          </a:xfrm>
          <a:prstGeom prst="rect">
            <a:avLst/>
          </a:prstGeom>
        </p:spPr>
      </p:pic>
      <p:pic>
        <p:nvPicPr>
          <p:cNvPr id="3" name="图片 2">
            <a:extLst>
              <a:ext uri="{FF2B5EF4-FFF2-40B4-BE49-F238E27FC236}">
                <a16:creationId xmlns:a16="http://schemas.microsoft.com/office/drawing/2014/main" id="{841BE2FC-714E-475E-A882-CED03ACA4D4F}"/>
              </a:ext>
            </a:extLst>
          </p:cNvPr>
          <p:cNvPicPr>
            <a:picLocks noChangeAspect="1"/>
          </p:cNvPicPr>
          <p:nvPr/>
        </p:nvPicPr>
        <p:blipFill rotWithShape="1">
          <a:blip r:embed="rId7"/>
          <a:srcRect l="-11239" t="3713" r="11239" b="-3713"/>
          <a:stretch/>
        </p:blipFill>
        <p:spPr>
          <a:xfrm>
            <a:off x="9518694" y="3696095"/>
            <a:ext cx="2076190" cy="3161905"/>
          </a:xfrm>
          <a:prstGeom prst="rect">
            <a:avLst/>
          </a:prstGeom>
        </p:spPr>
      </p:pic>
      <p:pic>
        <p:nvPicPr>
          <p:cNvPr id="4" name="图片 3">
            <a:extLst>
              <a:ext uri="{FF2B5EF4-FFF2-40B4-BE49-F238E27FC236}">
                <a16:creationId xmlns:a16="http://schemas.microsoft.com/office/drawing/2014/main" id="{75E93E4B-701A-438F-808B-7FF507C3D365}"/>
              </a:ext>
            </a:extLst>
          </p:cNvPr>
          <p:cNvPicPr>
            <a:picLocks noChangeAspect="1"/>
          </p:cNvPicPr>
          <p:nvPr/>
        </p:nvPicPr>
        <p:blipFill>
          <a:blip r:embed="rId8"/>
          <a:stretch>
            <a:fillRect/>
          </a:stretch>
        </p:blipFill>
        <p:spPr>
          <a:xfrm>
            <a:off x="7679633" y="3792853"/>
            <a:ext cx="1602373" cy="2598605"/>
          </a:xfrm>
          <a:prstGeom prst="rect">
            <a:avLst/>
          </a:prstGeom>
        </p:spPr>
      </p:pic>
      <p:pic>
        <p:nvPicPr>
          <p:cNvPr id="5" name="图片 4">
            <a:extLst>
              <a:ext uri="{FF2B5EF4-FFF2-40B4-BE49-F238E27FC236}">
                <a16:creationId xmlns:a16="http://schemas.microsoft.com/office/drawing/2014/main" id="{9458C51B-8E7A-49AB-B3FE-455EF3594A8F}"/>
              </a:ext>
            </a:extLst>
          </p:cNvPr>
          <p:cNvPicPr>
            <a:picLocks noChangeAspect="1"/>
          </p:cNvPicPr>
          <p:nvPr/>
        </p:nvPicPr>
        <p:blipFill>
          <a:blip r:embed="rId9"/>
          <a:stretch>
            <a:fillRect/>
          </a:stretch>
        </p:blipFill>
        <p:spPr>
          <a:xfrm>
            <a:off x="4939240" y="4229318"/>
            <a:ext cx="2202219" cy="1725673"/>
          </a:xfrm>
          <a:prstGeom prst="rect">
            <a:avLst/>
          </a:prstGeom>
        </p:spPr>
      </p:pic>
      <p:pic>
        <p:nvPicPr>
          <p:cNvPr id="17" name="图片 16">
            <a:extLst>
              <a:ext uri="{FF2B5EF4-FFF2-40B4-BE49-F238E27FC236}">
                <a16:creationId xmlns:a16="http://schemas.microsoft.com/office/drawing/2014/main" id="{0B6EDF08-2C6A-4B9D-9012-E3BE88DCCF98}"/>
              </a:ext>
            </a:extLst>
          </p:cNvPr>
          <p:cNvPicPr>
            <a:picLocks noChangeAspect="1"/>
          </p:cNvPicPr>
          <p:nvPr/>
        </p:nvPicPr>
        <p:blipFill>
          <a:blip r:embed="rId10"/>
          <a:stretch>
            <a:fillRect/>
          </a:stretch>
        </p:blipFill>
        <p:spPr>
          <a:xfrm>
            <a:off x="203409" y="3395086"/>
            <a:ext cx="4499143" cy="2298905"/>
          </a:xfrm>
          <a:prstGeom prst="rect">
            <a:avLst/>
          </a:prstGeom>
        </p:spPr>
      </p:pic>
    </p:spTree>
    <p:extLst>
      <p:ext uri="{BB962C8B-B14F-4D97-AF65-F5344CB8AC3E}">
        <p14:creationId xmlns:p14="http://schemas.microsoft.com/office/powerpoint/2010/main" val="986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C27D8D-A18A-46EC-AD0F-D20FFEECD4B2}"/>
              </a:ext>
            </a:extLst>
          </p:cNvPr>
          <p:cNvSpPr txBox="1"/>
          <p:nvPr/>
        </p:nvSpPr>
        <p:spPr>
          <a:xfrm>
            <a:off x="330835" y="159969"/>
            <a:ext cx="1064741" cy="461665"/>
          </a:xfrm>
          <a:prstGeom prst="rect">
            <a:avLst/>
          </a:prstGeom>
          <a:noFill/>
        </p:spPr>
        <p:txBody>
          <a:bodyPr wrap="square" rtlCol="0">
            <a:spAutoFit/>
          </a:bodyPr>
          <a:lstStyle/>
          <a:p>
            <a:r>
              <a:rPr lang="zh-CN" altLang="en-US" sz="2400">
                <a:solidFill>
                  <a:srgbClr val="FF0000"/>
                </a:solidFill>
              </a:rPr>
              <a:t>用法</a:t>
            </a:r>
          </a:p>
        </p:txBody>
      </p:sp>
      <p:pic>
        <p:nvPicPr>
          <p:cNvPr id="5" name="图片 4">
            <a:extLst>
              <a:ext uri="{FF2B5EF4-FFF2-40B4-BE49-F238E27FC236}">
                <a16:creationId xmlns:a16="http://schemas.microsoft.com/office/drawing/2014/main" id="{31DCBD22-D96C-4D49-9642-832A0858FFD8}"/>
              </a:ext>
            </a:extLst>
          </p:cNvPr>
          <p:cNvPicPr>
            <a:picLocks noChangeAspect="1"/>
          </p:cNvPicPr>
          <p:nvPr/>
        </p:nvPicPr>
        <p:blipFill>
          <a:blip r:embed="rId2"/>
          <a:stretch>
            <a:fillRect/>
          </a:stretch>
        </p:blipFill>
        <p:spPr>
          <a:xfrm>
            <a:off x="555578" y="903642"/>
            <a:ext cx="5217799" cy="2666113"/>
          </a:xfrm>
          <a:prstGeom prst="rect">
            <a:avLst/>
          </a:prstGeom>
        </p:spPr>
      </p:pic>
      <p:pic>
        <p:nvPicPr>
          <p:cNvPr id="6" name="图片 5">
            <a:extLst>
              <a:ext uri="{FF2B5EF4-FFF2-40B4-BE49-F238E27FC236}">
                <a16:creationId xmlns:a16="http://schemas.microsoft.com/office/drawing/2014/main" id="{B7C82F73-B757-43F3-92C1-2083939DAAFC}"/>
              </a:ext>
            </a:extLst>
          </p:cNvPr>
          <p:cNvPicPr>
            <a:picLocks noChangeAspect="1"/>
          </p:cNvPicPr>
          <p:nvPr/>
        </p:nvPicPr>
        <p:blipFill>
          <a:blip r:embed="rId3"/>
          <a:stretch>
            <a:fillRect/>
          </a:stretch>
        </p:blipFill>
        <p:spPr>
          <a:xfrm>
            <a:off x="863205" y="4390289"/>
            <a:ext cx="3287736" cy="1564069"/>
          </a:xfrm>
          <a:prstGeom prst="rect">
            <a:avLst/>
          </a:prstGeom>
        </p:spPr>
      </p:pic>
      <p:pic>
        <p:nvPicPr>
          <p:cNvPr id="7" name="图片 6">
            <a:extLst>
              <a:ext uri="{FF2B5EF4-FFF2-40B4-BE49-F238E27FC236}">
                <a16:creationId xmlns:a16="http://schemas.microsoft.com/office/drawing/2014/main" id="{F13B0D8C-C8E2-44D7-88B9-F90E84785D3B}"/>
              </a:ext>
            </a:extLst>
          </p:cNvPr>
          <p:cNvPicPr>
            <a:picLocks noChangeAspect="1"/>
          </p:cNvPicPr>
          <p:nvPr/>
        </p:nvPicPr>
        <p:blipFill>
          <a:blip r:embed="rId4"/>
          <a:stretch>
            <a:fillRect/>
          </a:stretch>
        </p:blipFill>
        <p:spPr>
          <a:xfrm>
            <a:off x="6505168" y="931430"/>
            <a:ext cx="5571503" cy="2497570"/>
          </a:xfrm>
          <a:prstGeom prst="rect">
            <a:avLst/>
          </a:prstGeom>
        </p:spPr>
      </p:pic>
      <p:pic>
        <p:nvPicPr>
          <p:cNvPr id="8" name="图片 7">
            <a:extLst>
              <a:ext uri="{FF2B5EF4-FFF2-40B4-BE49-F238E27FC236}">
                <a16:creationId xmlns:a16="http://schemas.microsoft.com/office/drawing/2014/main" id="{9FF66734-FCF8-4BDE-8664-0F98DEF73CC6}"/>
              </a:ext>
            </a:extLst>
          </p:cNvPr>
          <p:cNvPicPr>
            <a:picLocks noChangeAspect="1"/>
          </p:cNvPicPr>
          <p:nvPr/>
        </p:nvPicPr>
        <p:blipFill rotWithShape="1">
          <a:blip r:embed="rId5"/>
          <a:srcRect b="8596"/>
          <a:stretch/>
        </p:blipFill>
        <p:spPr>
          <a:xfrm>
            <a:off x="7173392" y="3721665"/>
            <a:ext cx="4107911" cy="2901315"/>
          </a:xfrm>
          <a:prstGeom prst="rect">
            <a:avLst/>
          </a:prstGeom>
        </p:spPr>
      </p:pic>
    </p:spTree>
    <p:extLst>
      <p:ext uri="{BB962C8B-B14F-4D97-AF65-F5344CB8AC3E}">
        <p14:creationId xmlns:p14="http://schemas.microsoft.com/office/powerpoint/2010/main" val="14363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484F591-7F92-4058-ACDE-583E1A1BCD49}"/>
              </a:ext>
            </a:extLst>
          </p:cNvPr>
          <p:cNvPicPr>
            <a:picLocks noChangeAspect="1"/>
          </p:cNvPicPr>
          <p:nvPr/>
        </p:nvPicPr>
        <p:blipFill>
          <a:blip r:embed="rId2"/>
          <a:stretch>
            <a:fillRect/>
          </a:stretch>
        </p:blipFill>
        <p:spPr>
          <a:xfrm>
            <a:off x="809353" y="2397072"/>
            <a:ext cx="10573293" cy="2063856"/>
          </a:xfrm>
          <a:prstGeom prst="rect">
            <a:avLst/>
          </a:prstGeom>
        </p:spPr>
      </p:pic>
    </p:spTree>
    <p:extLst>
      <p:ext uri="{BB962C8B-B14F-4D97-AF65-F5344CB8AC3E}">
        <p14:creationId xmlns:p14="http://schemas.microsoft.com/office/powerpoint/2010/main" val="2178647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163FBA1-3B37-4889-AE7A-C22505E63B23}"/>
              </a:ext>
            </a:extLst>
          </p:cNvPr>
          <p:cNvGrpSpPr/>
          <p:nvPr/>
        </p:nvGrpSpPr>
        <p:grpSpPr>
          <a:xfrm>
            <a:off x="184876" y="1296791"/>
            <a:ext cx="12007124" cy="4264418"/>
            <a:chOff x="184876" y="395415"/>
            <a:chExt cx="12007124" cy="4264418"/>
          </a:xfrm>
        </p:grpSpPr>
        <p:sp>
          <p:nvSpPr>
            <p:cNvPr id="4" name="文本框 3">
              <a:extLst>
                <a:ext uri="{FF2B5EF4-FFF2-40B4-BE49-F238E27FC236}">
                  <a16:creationId xmlns:a16="http://schemas.microsoft.com/office/drawing/2014/main" id="{B1E0CA98-37FC-42AF-819C-B810D978EF51}"/>
                </a:ext>
              </a:extLst>
            </p:cNvPr>
            <p:cNvSpPr txBox="1"/>
            <p:nvPr/>
          </p:nvSpPr>
          <p:spPr>
            <a:xfrm>
              <a:off x="184876" y="395416"/>
              <a:ext cx="1064741" cy="461665"/>
            </a:xfrm>
            <a:prstGeom prst="rect">
              <a:avLst/>
            </a:prstGeom>
            <a:noFill/>
          </p:spPr>
          <p:txBody>
            <a:bodyPr wrap="square" rtlCol="0">
              <a:spAutoFit/>
            </a:bodyPr>
            <a:lstStyle/>
            <a:p>
              <a:r>
                <a:rPr lang="zh-CN" altLang="en-US" sz="2400">
                  <a:solidFill>
                    <a:srgbClr val="FF0000"/>
                  </a:solidFill>
                </a:rPr>
                <a:t>网络</a:t>
              </a:r>
            </a:p>
          </p:txBody>
        </p:sp>
        <p:sp>
          <p:nvSpPr>
            <p:cNvPr id="5" name="文本框 4">
              <a:extLst>
                <a:ext uri="{FF2B5EF4-FFF2-40B4-BE49-F238E27FC236}">
                  <a16:creationId xmlns:a16="http://schemas.microsoft.com/office/drawing/2014/main" id="{0F4025DA-0052-4DB5-AD50-540ADC770939}"/>
                </a:ext>
              </a:extLst>
            </p:cNvPr>
            <p:cNvSpPr txBox="1"/>
            <p:nvPr/>
          </p:nvSpPr>
          <p:spPr>
            <a:xfrm>
              <a:off x="2036805" y="395416"/>
              <a:ext cx="1064741" cy="461665"/>
            </a:xfrm>
            <a:prstGeom prst="rect">
              <a:avLst/>
            </a:prstGeom>
            <a:noFill/>
          </p:spPr>
          <p:txBody>
            <a:bodyPr wrap="square" rtlCol="0">
              <a:spAutoFit/>
            </a:bodyPr>
            <a:lstStyle/>
            <a:p>
              <a:r>
                <a:rPr lang="zh-CN" altLang="en-US" sz="2400">
                  <a:solidFill>
                    <a:srgbClr val="FF0000"/>
                  </a:solidFill>
                </a:rPr>
                <a:t>任务</a:t>
              </a:r>
            </a:p>
          </p:txBody>
        </p:sp>
        <p:sp>
          <p:nvSpPr>
            <p:cNvPr id="6" name="文本框 5">
              <a:extLst>
                <a:ext uri="{FF2B5EF4-FFF2-40B4-BE49-F238E27FC236}">
                  <a16:creationId xmlns:a16="http://schemas.microsoft.com/office/drawing/2014/main" id="{9A37FFBC-77B9-4A5A-9E78-4EAF9CBDAF4E}"/>
                </a:ext>
              </a:extLst>
            </p:cNvPr>
            <p:cNvSpPr txBox="1"/>
            <p:nvPr/>
          </p:nvSpPr>
          <p:spPr>
            <a:xfrm>
              <a:off x="3636342" y="444841"/>
              <a:ext cx="1597351" cy="461665"/>
            </a:xfrm>
            <a:prstGeom prst="rect">
              <a:avLst/>
            </a:prstGeom>
            <a:noFill/>
          </p:spPr>
          <p:txBody>
            <a:bodyPr wrap="square" rtlCol="0">
              <a:spAutoFit/>
            </a:bodyPr>
            <a:lstStyle/>
            <a:p>
              <a:r>
                <a:rPr lang="zh-CN" altLang="en-US" sz="2400">
                  <a:solidFill>
                    <a:srgbClr val="FF0000"/>
                  </a:solidFill>
                </a:rPr>
                <a:t>对象</a:t>
              </a:r>
              <a:r>
                <a:rPr lang="en-US" altLang="zh-CN" sz="2400">
                  <a:solidFill>
                    <a:srgbClr val="FF0000"/>
                  </a:solidFill>
                </a:rPr>
                <a:t>/</a:t>
              </a:r>
              <a:r>
                <a:rPr lang="zh-CN" altLang="en-US" sz="2400">
                  <a:solidFill>
                    <a:srgbClr val="FF0000"/>
                  </a:solidFill>
                </a:rPr>
                <a:t>尺度</a:t>
              </a:r>
            </a:p>
          </p:txBody>
        </p:sp>
        <p:sp>
          <p:nvSpPr>
            <p:cNvPr id="7" name="文本框 6">
              <a:extLst>
                <a:ext uri="{FF2B5EF4-FFF2-40B4-BE49-F238E27FC236}">
                  <a16:creationId xmlns:a16="http://schemas.microsoft.com/office/drawing/2014/main" id="{CB261083-BD0C-4BE4-B4AF-14377DE2AB2A}"/>
                </a:ext>
              </a:extLst>
            </p:cNvPr>
            <p:cNvSpPr txBox="1"/>
            <p:nvPr/>
          </p:nvSpPr>
          <p:spPr>
            <a:xfrm>
              <a:off x="6300517" y="395415"/>
              <a:ext cx="1731287" cy="461665"/>
            </a:xfrm>
            <a:prstGeom prst="rect">
              <a:avLst/>
            </a:prstGeom>
            <a:noFill/>
          </p:spPr>
          <p:txBody>
            <a:bodyPr wrap="square" rtlCol="0">
              <a:spAutoFit/>
            </a:bodyPr>
            <a:lstStyle/>
            <a:p>
              <a:r>
                <a:rPr lang="zh-CN" altLang="en-US" sz="2400">
                  <a:solidFill>
                    <a:srgbClr val="FF0000"/>
                  </a:solidFill>
                </a:rPr>
                <a:t>算法</a:t>
              </a:r>
              <a:r>
                <a:rPr lang="en-US" altLang="zh-CN" sz="2400">
                  <a:solidFill>
                    <a:srgbClr val="FF0000"/>
                  </a:solidFill>
                </a:rPr>
                <a:t>/</a:t>
              </a:r>
              <a:r>
                <a:rPr lang="zh-CN" altLang="en-US" sz="2400">
                  <a:solidFill>
                    <a:srgbClr val="FF0000"/>
                  </a:solidFill>
                </a:rPr>
                <a:t>形式</a:t>
              </a:r>
            </a:p>
          </p:txBody>
        </p:sp>
        <p:sp>
          <p:nvSpPr>
            <p:cNvPr id="8" name="文本框 7">
              <a:extLst>
                <a:ext uri="{FF2B5EF4-FFF2-40B4-BE49-F238E27FC236}">
                  <a16:creationId xmlns:a16="http://schemas.microsoft.com/office/drawing/2014/main" id="{CD84C83A-5364-4CB0-B0BB-3F270247904F}"/>
                </a:ext>
              </a:extLst>
            </p:cNvPr>
            <p:cNvSpPr txBox="1"/>
            <p:nvPr/>
          </p:nvSpPr>
          <p:spPr>
            <a:xfrm>
              <a:off x="9789932" y="395415"/>
              <a:ext cx="1064741" cy="461665"/>
            </a:xfrm>
            <a:prstGeom prst="rect">
              <a:avLst/>
            </a:prstGeom>
            <a:noFill/>
          </p:spPr>
          <p:txBody>
            <a:bodyPr wrap="square" rtlCol="0">
              <a:spAutoFit/>
            </a:bodyPr>
            <a:lstStyle/>
            <a:p>
              <a:r>
                <a:rPr lang="zh-CN" altLang="en-US" sz="2400">
                  <a:solidFill>
                    <a:srgbClr val="FF0000"/>
                  </a:solidFill>
                </a:rPr>
                <a:t>用法</a:t>
              </a:r>
            </a:p>
          </p:txBody>
        </p:sp>
        <p:sp>
          <p:nvSpPr>
            <p:cNvPr id="9" name="文本框 8">
              <a:extLst>
                <a:ext uri="{FF2B5EF4-FFF2-40B4-BE49-F238E27FC236}">
                  <a16:creationId xmlns:a16="http://schemas.microsoft.com/office/drawing/2014/main" id="{3463D745-DAF4-4A5B-9E39-68F967EDA9DD}"/>
                </a:ext>
              </a:extLst>
            </p:cNvPr>
            <p:cNvSpPr txBox="1"/>
            <p:nvPr/>
          </p:nvSpPr>
          <p:spPr>
            <a:xfrm>
              <a:off x="184876" y="1031789"/>
              <a:ext cx="1064741" cy="1296637"/>
            </a:xfrm>
            <a:prstGeom prst="rect">
              <a:avLst/>
            </a:prstGeom>
            <a:noFill/>
          </p:spPr>
          <p:txBody>
            <a:bodyPr wrap="square" rtlCol="0">
              <a:spAutoFit/>
            </a:bodyPr>
            <a:lstStyle/>
            <a:p>
              <a:pPr>
                <a:lnSpc>
                  <a:spcPct val="150000"/>
                </a:lnSpc>
              </a:pPr>
              <a:r>
                <a:rPr lang="en-US" altLang="zh-CN"/>
                <a:t>CNN</a:t>
              </a:r>
            </a:p>
            <a:p>
              <a:pPr>
                <a:lnSpc>
                  <a:spcPct val="150000"/>
                </a:lnSpc>
              </a:pPr>
              <a:r>
                <a:rPr lang="en-US" altLang="zh-CN"/>
                <a:t>AE/VAE</a:t>
              </a:r>
            </a:p>
            <a:p>
              <a:pPr>
                <a:lnSpc>
                  <a:spcPct val="150000"/>
                </a:lnSpc>
              </a:pPr>
              <a:r>
                <a:rPr lang="en-US" altLang="zh-CN">
                  <a:solidFill>
                    <a:srgbClr val="FF0000"/>
                  </a:solidFill>
                </a:rPr>
                <a:t>GAN</a:t>
              </a:r>
              <a:endParaRPr lang="zh-CN" altLang="en-US">
                <a:solidFill>
                  <a:srgbClr val="FF0000"/>
                </a:solidFill>
              </a:endParaRPr>
            </a:p>
          </p:txBody>
        </p:sp>
        <p:sp>
          <p:nvSpPr>
            <p:cNvPr id="10" name="文本框 9">
              <a:extLst>
                <a:ext uri="{FF2B5EF4-FFF2-40B4-BE49-F238E27FC236}">
                  <a16:creationId xmlns:a16="http://schemas.microsoft.com/office/drawing/2014/main" id="{7693B182-BB94-4173-94FE-9ADDE2957D8D}"/>
                </a:ext>
              </a:extLst>
            </p:cNvPr>
            <p:cNvSpPr txBox="1"/>
            <p:nvPr/>
          </p:nvSpPr>
          <p:spPr>
            <a:xfrm>
              <a:off x="1852723" y="1031789"/>
              <a:ext cx="1597351" cy="3628044"/>
            </a:xfrm>
            <a:prstGeom prst="rect">
              <a:avLst/>
            </a:prstGeom>
            <a:noFill/>
          </p:spPr>
          <p:txBody>
            <a:bodyPr wrap="square" rtlCol="0">
              <a:spAutoFit/>
            </a:bodyPr>
            <a:lstStyle/>
            <a:p>
              <a:pPr>
                <a:lnSpc>
                  <a:spcPct val="150000"/>
                </a:lnSpc>
              </a:pPr>
              <a:r>
                <a:rPr lang="en-US" altLang="zh-CN"/>
                <a:t>Cls</a:t>
              </a:r>
            </a:p>
            <a:p>
              <a:pPr>
                <a:lnSpc>
                  <a:spcPct val="150000"/>
                </a:lnSpc>
              </a:pPr>
              <a:r>
                <a:rPr lang="en-US" altLang="zh-CN"/>
                <a:t>Det</a:t>
              </a:r>
            </a:p>
            <a:p>
              <a:pPr>
                <a:lnSpc>
                  <a:spcPct val="150000"/>
                </a:lnSpc>
              </a:pPr>
              <a:r>
                <a:rPr lang="en-US" altLang="zh-CN"/>
                <a:t>Reg</a:t>
              </a:r>
            </a:p>
            <a:p>
              <a:pPr>
                <a:lnSpc>
                  <a:spcPct val="150000"/>
                </a:lnSpc>
              </a:pPr>
              <a:endParaRPr lang="en-US" altLang="zh-CN" sz="1000"/>
            </a:p>
            <a:p>
              <a:pPr>
                <a:lnSpc>
                  <a:spcPct val="150000"/>
                </a:lnSpc>
              </a:pPr>
              <a:r>
                <a:rPr lang="en-US" altLang="zh-CN">
                  <a:solidFill>
                    <a:srgbClr val="FF0000"/>
                  </a:solidFill>
                </a:rPr>
                <a:t>Generating</a:t>
              </a:r>
            </a:p>
            <a:p>
              <a:pPr>
                <a:lnSpc>
                  <a:spcPct val="150000"/>
                </a:lnSpc>
              </a:pPr>
              <a:r>
                <a:rPr lang="en-US" altLang="zh-CN"/>
                <a:t>Editing</a:t>
              </a:r>
            </a:p>
            <a:p>
              <a:pPr>
                <a:lnSpc>
                  <a:spcPct val="150000"/>
                </a:lnSpc>
              </a:pPr>
              <a:r>
                <a:rPr lang="en-US" altLang="zh-CN"/>
                <a:t>De+Rain/Frog</a:t>
              </a:r>
            </a:p>
            <a:p>
              <a:pPr>
                <a:lnSpc>
                  <a:spcPct val="150000"/>
                </a:lnSpc>
              </a:pPr>
              <a:r>
                <a:rPr lang="en-US" altLang="zh-CN">
                  <a:solidFill>
                    <a:srgbClr val="FF0000"/>
                  </a:solidFill>
                </a:rPr>
                <a:t>Inpainting</a:t>
              </a:r>
            </a:p>
            <a:p>
              <a:pPr>
                <a:lnSpc>
                  <a:spcPct val="150000"/>
                </a:lnSpc>
              </a:pPr>
              <a:r>
                <a:rPr lang="en-US" altLang="zh-CN"/>
                <a:t>SR</a:t>
              </a:r>
            </a:p>
          </p:txBody>
        </p:sp>
        <p:sp>
          <p:nvSpPr>
            <p:cNvPr id="11" name="左大括号 10">
              <a:extLst>
                <a:ext uri="{FF2B5EF4-FFF2-40B4-BE49-F238E27FC236}">
                  <a16:creationId xmlns:a16="http://schemas.microsoft.com/office/drawing/2014/main" id="{899B12AC-E8DA-4D3E-AC3B-B9C3369AB64A}"/>
                </a:ext>
              </a:extLst>
            </p:cNvPr>
            <p:cNvSpPr/>
            <p:nvPr/>
          </p:nvSpPr>
          <p:spPr>
            <a:xfrm>
              <a:off x="1757461" y="1277566"/>
              <a:ext cx="95261" cy="907915"/>
            </a:xfrm>
            <a:prstGeom prst="lef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A2B76EAF-24BF-4FE9-819F-2348E8FF3407}"/>
                </a:ext>
              </a:extLst>
            </p:cNvPr>
            <p:cNvSpPr/>
            <p:nvPr/>
          </p:nvSpPr>
          <p:spPr>
            <a:xfrm>
              <a:off x="1751456" y="2749685"/>
              <a:ext cx="95261" cy="1725038"/>
            </a:xfrm>
            <a:prstGeom prst="leftBrace">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199E9E8-9AE6-4205-B874-ED8FC64D3CB5}"/>
                </a:ext>
              </a:extLst>
            </p:cNvPr>
            <p:cNvSpPr txBox="1"/>
            <p:nvPr/>
          </p:nvSpPr>
          <p:spPr>
            <a:xfrm>
              <a:off x="3615968" y="1031788"/>
              <a:ext cx="1731286" cy="1712135"/>
            </a:xfrm>
            <a:prstGeom prst="rect">
              <a:avLst/>
            </a:prstGeom>
            <a:noFill/>
          </p:spPr>
          <p:txBody>
            <a:bodyPr wrap="square" rtlCol="0">
              <a:spAutoFit/>
            </a:bodyPr>
            <a:lstStyle/>
            <a:p>
              <a:pPr>
                <a:lnSpc>
                  <a:spcPct val="150000"/>
                </a:lnSpc>
              </a:pPr>
              <a:r>
                <a:rPr lang="en-US" altLang="zh-CN"/>
                <a:t>Pixel-wise</a:t>
              </a:r>
            </a:p>
            <a:p>
              <a:pPr>
                <a:lnSpc>
                  <a:spcPct val="150000"/>
                </a:lnSpc>
              </a:pPr>
              <a:r>
                <a:rPr lang="en-US" altLang="zh-CN"/>
                <a:t>Patch-wise</a:t>
              </a:r>
            </a:p>
            <a:p>
              <a:pPr>
                <a:lnSpc>
                  <a:spcPct val="150000"/>
                </a:lnSpc>
              </a:pPr>
              <a:r>
                <a:rPr lang="en-US" altLang="zh-CN"/>
                <a:t>Channel-wise</a:t>
              </a:r>
            </a:p>
            <a:p>
              <a:pPr>
                <a:lnSpc>
                  <a:spcPct val="150000"/>
                </a:lnSpc>
              </a:pPr>
              <a:r>
                <a:rPr lang="en-US" altLang="zh-CN">
                  <a:solidFill>
                    <a:srgbClr val="FF0000"/>
                  </a:solidFill>
                </a:rPr>
                <a:t>Instance-wise</a:t>
              </a:r>
            </a:p>
          </p:txBody>
        </p:sp>
        <p:sp>
          <p:nvSpPr>
            <p:cNvPr id="14" name="文本框 13">
              <a:extLst>
                <a:ext uri="{FF2B5EF4-FFF2-40B4-BE49-F238E27FC236}">
                  <a16:creationId xmlns:a16="http://schemas.microsoft.com/office/drawing/2014/main" id="{A033EF66-D55B-47A2-9A4E-EE71A2F33E8F}"/>
                </a:ext>
              </a:extLst>
            </p:cNvPr>
            <p:cNvSpPr txBox="1"/>
            <p:nvPr/>
          </p:nvSpPr>
          <p:spPr>
            <a:xfrm>
              <a:off x="5531483" y="1031788"/>
              <a:ext cx="2996431" cy="2543132"/>
            </a:xfrm>
            <a:prstGeom prst="rect">
              <a:avLst/>
            </a:prstGeom>
            <a:noFill/>
          </p:spPr>
          <p:txBody>
            <a:bodyPr wrap="square" rtlCol="0">
              <a:spAutoFit/>
            </a:bodyPr>
            <a:lstStyle/>
            <a:p>
              <a:pPr algn="ctr">
                <a:lnSpc>
                  <a:spcPct val="150000"/>
                </a:lnSpc>
              </a:pPr>
              <a:r>
                <a:rPr lang="en-US" altLang="zh-CN"/>
                <a:t>MSE</a:t>
              </a:r>
            </a:p>
            <a:p>
              <a:pPr algn="ctr">
                <a:lnSpc>
                  <a:spcPct val="150000"/>
                </a:lnSpc>
              </a:pPr>
              <a:r>
                <a:rPr lang="zh-CN" altLang="en-US"/>
                <a:t>余弦相似度</a:t>
              </a:r>
              <a:endParaRPr lang="en-US" altLang="zh-CN"/>
            </a:p>
            <a:p>
              <a:pPr algn="ctr">
                <a:lnSpc>
                  <a:spcPct val="150000"/>
                </a:lnSpc>
              </a:pPr>
              <a:r>
                <a:rPr lang="zh-CN" altLang="en-US"/>
                <a:t>矩阵相乘</a:t>
              </a:r>
              <a:r>
                <a:rPr lang="en-US" altLang="zh-CN"/>
                <a:t>(conv</a:t>
              </a:r>
              <a:r>
                <a:rPr lang="zh-CN" altLang="en-US"/>
                <a:t>、</a:t>
              </a:r>
              <a:r>
                <a:rPr lang="zh-CN" altLang="en-US">
                  <a:highlight>
                    <a:srgbClr val="FFFF00"/>
                  </a:highlight>
                </a:rPr>
                <a:t>内积</a:t>
              </a:r>
              <a:r>
                <a:rPr lang="en-US" altLang="zh-CN"/>
                <a:t>)</a:t>
              </a:r>
            </a:p>
            <a:p>
              <a:pPr algn="ctr">
                <a:lnSpc>
                  <a:spcPct val="150000"/>
                </a:lnSpc>
              </a:pPr>
              <a:endParaRPr lang="en-US" altLang="zh-CN"/>
            </a:p>
            <a:p>
              <a:pPr algn="ctr">
                <a:lnSpc>
                  <a:spcPct val="150000"/>
                </a:lnSpc>
              </a:pPr>
              <a:r>
                <a:rPr lang="en-US" altLang="zh-CN"/>
                <a:t>Mask</a:t>
              </a:r>
              <a:r>
                <a:rPr lang="zh-CN" altLang="en-US"/>
                <a:t>、边缘、梯度、结构流</a:t>
              </a:r>
              <a:endParaRPr lang="en-US" altLang="zh-CN"/>
            </a:p>
            <a:p>
              <a:pPr algn="ctr">
                <a:lnSpc>
                  <a:spcPct val="150000"/>
                </a:lnSpc>
              </a:pPr>
              <a:r>
                <a:rPr lang="zh-CN" altLang="en-US">
                  <a:solidFill>
                    <a:srgbClr val="FF0000"/>
                  </a:solidFill>
                </a:rPr>
                <a:t>语义分割</a:t>
              </a:r>
              <a:endParaRPr lang="en-US" altLang="zh-CN">
                <a:solidFill>
                  <a:srgbClr val="FF0000"/>
                </a:solidFill>
              </a:endParaRPr>
            </a:p>
          </p:txBody>
        </p:sp>
        <p:sp>
          <p:nvSpPr>
            <p:cNvPr id="15" name="文本框 14">
              <a:extLst>
                <a:ext uri="{FF2B5EF4-FFF2-40B4-BE49-F238E27FC236}">
                  <a16:creationId xmlns:a16="http://schemas.microsoft.com/office/drawing/2014/main" id="{8D94CD61-1863-4D8D-9B53-B0764AEBC1A8}"/>
                </a:ext>
              </a:extLst>
            </p:cNvPr>
            <p:cNvSpPr txBox="1"/>
            <p:nvPr/>
          </p:nvSpPr>
          <p:spPr>
            <a:xfrm>
              <a:off x="8452607" y="1031788"/>
              <a:ext cx="3739393" cy="2543132"/>
            </a:xfrm>
            <a:prstGeom prst="rect">
              <a:avLst/>
            </a:prstGeom>
            <a:noFill/>
          </p:spPr>
          <p:txBody>
            <a:bodyPr wrap="square" rtlCol="0">
              <a:spAutoFit/>
            </a:bodyPr>
            <a:lstStyle/>
            <a:p>
              <a:pPr algn="ctr">
                <a:lnSpc>
                  <a:spcPct val="150000"/>
                </a:lnSpc>
              </a:pPr>
              <a:r>
                <a:rPr lang="zh-CN" altLang="en-US"/>
                <a:t>加权求和</a:t>
              </a:r>
              <a:r>
                <a:rPr lang="en-US" altLang="zh-CN"/>
                <a:t>(softmax</a:t>
              </a:r>
              <a:r>
                <a:rPr lang="zh-CN" altLang="en-US"/>
                <a:t>、</a:t>
              </a:r>
              <a:r>
                <a:rPr lang="en-US" altLang="zh-CN">
                  <a:highlight>
                    <a:srgbClr val="FFFF00"/>
                  </a:highlight>
                </a:rPr>
                <a:t>conv/</a:t>
              </a:r>
              <a:r>
                <a:rPr lang="zh-CN" altLang="en-US">
                  <a:highlight>
                    <a:srgbClr val="FFFF00"/>
                  </a:highlight>
                </a:rPr>
                <a:t>特征相乘</a:t>
              </a:r>
              <a:r>
                <a:rPr lang="en-US" altLang="zh-CN"/>
                <a:t>)</a:t>
              </a:r>
            </a:p>
            <a:p>
              <a:pPr algn="ctr">
                <a:lnSpc>
                  <a:spcPct val="150000"/>
                </a:lnSpc>
              </a:pPr>
              <a:r>
                <a:rPr lang="en-US" altLang="zh-CN"/>
                <a:t>Swap</a:t>
              </a:r>
            </a:p>
            <a:p>
              <a:pPr algn="ctr">
                <a:lnSpc>
                  <a:spcPct val="150000"/>
                </a:lnSpc>
              </a:pPr>
              <a:r>
                <a:rPr lang="zh-CN" altLang="en-US">
                  <a:solidFill>
                    <a:srgbClr val="FF0000"/>
                  </a:solidFill>
                </a:rPr>
                <a:t>归一化</a:t>
              </a:r>
              <a:endParaRPr lang="en-US" altLang="zh-CN">
                <a:solidFill>
                  <a:srgbClr val="FF0000"/>
                </a:solidFill>
              </a:endParaRPr>
            </a:p>
            <a:p>
              <a:pPr algn="ctr">
                <a:lnSpc>
                  <a:spcPct val="150000"/>
                </a:lnSpc>
              </a:pPr>
              <a:endParaRPr lang="en-US" altLang="zh-CN"/>
            </a:p>
            <a:p>
              <a:pPr algn="ctr">
                <a:lnSpc>
                  <a:spcPct val="150000"/>
                </a:lnSpc>
              </a:pPr>
              <a:r>
                <a:rPr lang="zh-CN" altLang="en-US"/>
                <a:t>特殊卷积</a:t>
              </a:r>
              <a:endParaRPr lang="en-US" altLang="zh-CN"/>
            </a:p>
            <a:p>
              <a:pPr algn="ctr">
                <a:lnSpc>
                  <a:spcPct val="150000"/>
                </a:lnSpc>
              </a:pPr>
              <a:r>
                <a:rPr lang="zh-CN" altLang="en-US"/>
                <a:t>先验</a:t>
              </a:r>
              <a:endParaRPr lang="en-US" altLang="zh-CN"/>
            </a:p>
          </p:txBody>
        </p:sp>
      </p:grpSp>
    </p:spTree>
    <p:extLst>
      <p:ext uri="{BB962C8B-B14F-4D97-AF65-F5344CB8AC3E}">
        <p14:creationId xmlns:p14="http://schemas.microsoft.com/office/powerpoint/2010/main" val="1038969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F7E00AC-9966-4242-B959-ADC2EC2CF5D7}"/>
              </a:ext>
            </a:extLst>
          </p:cNvPr>
          <p:cNvSpPr txBox="1"/>
          <p:nvPr/>
        </p:nvSpPr>
        <p:spPr>
          <a:xfrm>
            <a:off x="1390135" y="1007076"/>
            <a:ext cx="7895968" cy="1477328"/>
          </a:xfrm>
          <a:prstGeom prst="rect">
            <a:avLst/>
          </a:prstGeom>
          <a:noFill/>
        </p:spPr>
        <p:txBody>
          <a:bodyPr wrap="square" rtlCol="0">
            <a:spAutoFit/>
          </a:bodyPr>
          <a:lstStyle/>
          <a:p>
            <a:r>
              <a:rPr lang="zh-CN" altLang="en-US"/>
              <a:t>汇报</a:t>
            </a:r>
            <a:endParaRPr lang="en-US" altLang="zh-CN"/>
          </a:p>
          <a:p>
            <a:r>
              <a:rPr lang="zh-CN" altLang="en-US"/>
              <a:t>修改论文</a:t>
            </a:r>
            <a:endParaRPr lang="en-US" altLang="zh-CN"/>
          </a:p>
          <a:p>
            <a:r>
              <a:rPr lang="zh-CN" altLang="en-US"/>
              <a:t>整理</a:t>
            </a:r>
            <a:r>
              <a:rPr lang="en-US" altLang="zh-CN"/>
              <a:t>github</a:t>
            </a:r>
            <a:r>
              <a:rPr lang="zh-CN" altLang="en-US"/>
              <a:t>代码</a:t>
            </a:r>
            <a:endParaRPr lang="en-US" altLang="zh-CN"/>
          </a:p>
          <a:p>
            <a:r>
              <a:rPr lang="en-US" altLang="zh-CN"/>
              <a:t>RCF</a:t>
            </a:r>
            <a:r>
              <a:rPr lang="zh-CN" altLang="en-US"/>
              <a:t>、</a:t>
            </a:r>
            <a:r>
              <a:rPr lang="en-US" altLang="zh-CN"/>
              <a:t>HED</a:t>
            </a:r>
            <a:r>
              <a:rPr lang="zh-CN" altLang="en-US"/>
              <a:t>边缘检测</a:t>
            </a:r>
            <a:endParaRPr lang="en-US" altLang="zh-CN"/>
          </a:p>
          <a:p>
            <a:r>
              <a:rPr lang="en-US" altLang="zh-CN"/>
              <a:t>UC</a:t>
            </a:r>
            <a:r>
              <a:rPr lang="zh-CN" altLang="en-US"/>
              <a:t>、</a:t>
            </a:r>
            <a:r>
              <a:rPr lang="en-US" altLang="zh-CN"/>
              <a:t>WHU</a:t>
            </a:r>
            <a:r>
              <a:rPr lang="zh-CN" altLang="en-US"/>
              <a:t>场景数据集</a:t>
            </a:r>
          </a:p>
        </p:txBody>
      </p:sp>
    </p:spTree>
    <p:extLst>
      <p:ext uri="{BB962C8B-B14F-4D97-AF65-F5344CB8AC3E}">
        <p14:creationId xmlns:p14="http://schemas.microsoft.com/office/powerpoint/2010/main" val="271670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19375C9-5A65-41D4-8615-514FDB37501C}"/>
              </a:ext>
            </a:extLst>
          </p:cNvPr>
          <p:cNvPicPr>
            <a:picLocks noChangeAspect="1"/>
          </p:cNvPicPr>
          <p:nvPr/>
        </p:nvPicPr>
        <p:blipFill>
          <a:blip r:embed="rId2"/>
          <a:stretch>
            <a:fillRect/>
          </a:stretch>
        </p:blipFill>
        <p:spPr>
          <a:xfrm>
            <a:off x="797011" y="876396"/>
            <a:ext cx="10015151" cy="2863971"/>
          </a:xfrm>
          <a:prstGeom prst="rect">
            <a:avLst/>
          </a:prstGeom>
        </p:spPr>
      </p:pic>
      <p:sp>
        <p:nvSpPr>
          <p:cNvPr id="5" name="文本框 4">
            <a:extLst>
              <a:ext uri="{FF2B5EF4-FFF2-40B4-BE49-F238E27FC236}">
                <a16:creationId xmlns:a16="http://schemas.microsoft.com/office/drawing/2014/main" id="{92EE1D65-3446-4FA0-831C-FB996C6D0037}"/>
              </a:ext>
            </a:extLst>
          </p:cNvPr>
          <p:cNvSpPr txBox="1"/>
          <p:nvPr/>
        </p:nvSpPr>
        <p:spPr>
          <a:xfrm>
            <a:off x="265669" y="236149"/>
            <a:ext cx="4714104" cy="369332"/>
          </a:xfrm>
          <a:prstGeom prst="rect">
            <a:avLst/>
          </a:prstGeom>
          <a:noFill/>
        </p:spPr>
        <p:txBody>
          <a:bodyPr wrap="square" rtlCol="0">
            <a:spAutoFit/>
          </a:bodyPr>
          <a:lstStyle/>
          <a:p>
            <a:r>
              <a:rPr lang="en-US" altLang="zh-CN" b="1"/>
              <a:t>Conditional image generation with GAN</a:t>
            </a:r>
            <a:endParaRPr lang="zh-CN" altLang="en-US" b="1"/>
          </a:p>
        </p:txBody>
      </p:sp>
      <p:pic>
        <p:nvPicPr>
          <p:cNvPr id="6" name="图片 5">
            <a:extLst>
              <a:ext uri="{FF2B5EF4-FFF2-40B4-BE49-F238E27FC236}">
                <a16:creationId xmlns:a16="http://schemas.microsoft.com/office/drawing/2014/main" id="{256C2993-0A60-494D-A92C-18E4BC24A97A}"/>
              </a:ext>
            </a:extLst>
          </p:cNvPr>
          <p:cNvPicPr>
            <a:picLocks noChangeAspect="1"/>
          </p:cNvPicPr>
          <p:nvPr/>
        </p:nvPicPr>
        <p:blipFill>
          <a:blip r:embed="rId3"/>
          <a:stretch>
            <a:fillRect/>
          </a:stretch>
        </p:blipFill>
        <p:spPr>
          <a:xfrm>
            <a:off x="1631091" y="4055203"/>
            <a:ext cx="8346989" cy="2458803"/>
          </a:xfrm>
          <a:prstGeom prst="rect">
            <a:avLst/>
          </a:prstGeom>
        </p:spPr>
      </p:pic>
    </p:spTree>
    <p:extLst>
      <p:ext uri="{BB962C8B-B14F-4D97-AF65-F5344CB8AC3E}">
        <p14:creationId xmlns:p14="http://schemas.microsoft.com/office/powerpoint/2010/main" val="3335516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4447B7A3-650E-4833-A6B3-7C9485EB59BE}"/>
              </a:ext>
            </a:extLst>
          </p:cNvPr>
          <p:cNvSpPr/>
          <p:nvPr/>
        </p:nvSpPr>
        <p:spPr>
          <a:xfrm>
            <a:off x="279813" y="252550"/>
            <a:ext cx="6008376" cy="400110"/>
          </a:xfrm>
          <a:prstGeom prst="rect">
            <a:avLst/>
          </a:prstGeom>
        </p:spPr>
        <p:txBody>
          <a:bodyPr wrap="none">
            <a:spAutoFit/>
          </a:bodyPr>
          <a:lstStyle/>
          <a:p>
            <a:pPr latinLnBrk="1"/>
            <a:r>
              <a:rPr lang="en-US" altLang="zh-CN" sz="2000" b="1">
                <a:solidFill>
                  <a:srgbClr val="222226"/>
                </a:solidFill>
                <a:latin typeface="Microsoft YaHei" panose="020B0503020204020204" pitchFamily="34" charset="-122"/>
                <a:ea typeface="Microsoft YaHei" panose="020B0503020204020204" pitchFamily="34" charset="-122"/>
              </a:rPr>
              <a:t>Long-range dependency in image generation</a:t>
            </a:r>
            <a:endParaRPr lang="zh-CN" altLang="en-US" sz="2000" b="1" i="0">
              <a:solidFill>
                <a:srgbClr val="222226"/>
              </a:solidFill>
              <a:effectLst/>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536C0B1-DD6A-4C60-AF58-095D6E8D3E8A}"/>
              </a:ext>
            </a:extLst>
          </p:cNvPr>
          <p:cNvSpPr txBox="1"/>
          <p:nvPr/>
        </p:nvSpPr>
        <p:spPr>
          <a:xfrm>
            <a:off x="1538416" y="902043"/>
            <a:ext cx="6944498" cy="14157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a:t> Standard concolutional neural network</a:t>
            </a:r>
          </a:p>
          <a:p>
            <a:pPr>
              <a:lnSpc>
                <a:spcPct val="150000"/>
              </a:lnSpc>
            </a:pPr>
            <a:r>
              <a:rPr lang="en-US" altLang="zh-CN" sz="2000"/>
              <a:t>Modelling image contents in a hierarchical manner.</a:t>
            </a:r>
          </a:p>
          <a:p>
            <a:r>
              <a:rPr lang="en-US" altLang="zh-CN" sz="2000"/>
              <a:t>Long-range dependency is conduct in a Markov chain.</a:t>
            </a:r>
            <a:endParaRPr lang="zh-CN" altLang="en-US" sz="2000"/>
          </a:p>
        </p:txBody>
      </p:sp>
      <p:pic>
        <p:nvPicPr>
          <p:cNvPr id="3" name="图片 2">
            <a:extLst>
              <a:ext uri="{FF2B5EF4-FFF2-40B4-BE49-F238E27FC236}">
                <a16:creationId xmlns:a16="http://schemas.microsoft.com/office/drawing/2014/main" id="{4CF9F76E-75ED-4A93-95D8-3EB6CB49FB84}"/>
              </a:ext>
            </a:extLst>
          </p:cNvPr>
          <p:cNvPicPr>
            <a:picLocks noChangeAspect="1"/>
          </p:cNvPicPr>
          <p:nvPr/>
        </p:nvPicPr>
        <p:blipFill>
          <a:blip r:embed="rId3"/>
          <a:stretch>
            <a:fillRect/>
          </a:stretch>
        </p:blipFill>
        <p:spPr>
          <a:xfrm>
            <a:off x="1173891" y="2620703"/>
            <a:ext cx="9119286" cy="3526390"/>
          </a:xfrm>
          <a:prstGeom prst="rect">
            <a:avLst/>
          </a:prstGeom>
        </p:spPr>
      </p:pic>
    </p:spTree>
    <p:extLst>
      <p:ext uri="{BB962C8B-B14F-4D97-AF65-F5344CB8AC3E}">
        <p14:creationId xmlns:p14="http://schemas.microsoft.com/office/powerpoint/2010/main" val="255584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D6084A7-F468-4A20-87B9-D668F5C94A90}"/>
              </a:ext>
            </a:extLst>
          </p:cNvPr>
          <p:cNvSpPr txBox="1"/>
          <p:nvPr/>
        </p:nvSpPr>
        <p:spPr>
          <a:xfrm>
            <a:off x="312822" y="234615"/>
            <a:ext cx="1925052" cy="400110"/>
          </a:xfrm>
          <a:prstGeom prst="rect">
            <a:avLst/>
          </a:prstGeom>
          <a:noFill/>
        </p:spPr>
        <p:txBody>
          <a:bodyPr wrap="square" rtlCol="0">
            <a:spAutoFit/>
          </a:bodyPr>
          <a:lstStyle/>
          <a:p>
            <a:r>
              <a:rPr lang="en-US" altLang="zh-CN" sz="2000" b="1"/>
              <a:t>Observations</a:t>
            </a:r>
          </a:p>
        </p:txBody>
      </p:sp>
      <p:pic>
        <p:nvPicPr>
          <p:cNvPr id="3076" name="Picture 4" descr="http://attachbak.dataguru.cn/attachments/portal/201704/18/173234ox5r7vr6c1vvvxux.jpg">
            <a:extLst>
              <a:ext uri="{FF2B5EF4-FFF2-40B4-BE49-F238E27FC236}">
                <a16:creationId xmlns:a16="http://schemas.microsoft.com/office/drawing/2014/main" id="{1306C775-4263-416F-A093-375BFA289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574" y="1009400"/>
            <a:ext cx="311467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1F0D257-0753-47FD-ABE0-8A0AEE94CF10}"/>
              </a:ext>
            </a:extLst>
          </p:cNvPr>
          <p:cNvPicPr>
            <a:picLocks noChangeAspect="1"/>
          </p:cNvPicPr>
          <p:nvPr/>
        </p:nvPicPr>
        <p:blipFill rotWithShape="1">
          <a:blip r:embed="rId4">
            <a:extLst>
              <a:ext uri="{28A0092B-C50C-407E-A947-70E740481C1C}">
                <a14:useLocalDpi xmlns:a14="http://schemas.microsoft.com/office/drawing/2010/main" val="0"/>
              </a:ext>
            </a:extLst>
          </a:blip>
          <a:srcRect r="33982"/>
          <a:stretch/>
        </p:blipFill>
        <p:spPr>
          <a:xfrm>
            <a:off x="6266448" y="917909"/>
            <a:ext cx="3256547" cy="3241007"/>
          </a:xfrm>
          <a:prstGeom prst="rect">
            <a:avLst/>
          </a:prstGeom>
        </p:spPr>
      </p:pic>
      <p:sp>
        <p:nvSpPr>
          <p:cNvPr id="7" name="矩形 6">
            <a:extLst>
              <a:ext uri="{FF2B5EF4-FFF2-40B4-BE49-F238E27FC236}">
                <a16:creationId xmlns:a16="http://schemas.microsoft.com/office/drawing/2014/main" id="{EE50901E-5EA5-45CF-BB63-25BBDCC30143}"/>
              </a:ext>
            </a:extLst>
          </p:cNvPr>
          <p:cNvSpPr/>
          <p:nvPr/>
        </p:nvSpPr>
        <p:spPr>
          <a:xfrm>
            <a:off x="1965157" y="4850005"/>
            <a:ext cx="7672137" cy="1477328"/>
          </a:xfrm>
          <a:prstGeom prst="rect">
            <a:avLst/>
          </a:prstGeom>
        </p:spPr>
        <p:txBody>
          <a:bodyPr wrap="square">
            <a:spAutoFit/>
          </a:bodyPr>
          <a:lstStyle/>
          <a:p>
            <a:pPr marL="285750" indent="-285750">
              <a:buFont typeface="Arial" panose="020B0604020202020204" pitchFamily="34" charset="0"/>
              <a:buChar char="•"/>
            </a:pPr>
            <a:r>
              <a:rPr lang="en-US" altLang="zh-CN">
                <a:solidFill>
                  <a:srgbClr val="000000"/>
                </a:solidFill>
                <a:latin typeface="NimbusRomNo9L-Regu"/>
              </a:rPr>
              <a:t>it is computationally inefficient. </a:t>
            </a:r>
          </a:p>
          <a:p>
            <a:pPr marL="285750" indent="-285750">
              <a:buFont typeface="Arial" panose="020B0604020202020204" pitchFamily="34" charset="0"/>
              <a:buChar char="•"/>
            </a:pPr>
            <a:r>
              <a:rPr lang="en-US" altLang="zh-CN">
                <a:solidFill>
                  <a:srgbClr val="000000"/>
                </a:solidFill>
                <a:latin typeface="NimbusRomNo9L-Regu"/>
              </a:rPr>
              <a:t>it causes optimization difficulties that need to be carefully addressed .</a:t>
            </a:r>
          </a:p>
          <a:p>
            <a:pPr marL="285750" indent="-285750">
              <a:buFont typeface="Arial" panose="020B0604020202020204" pitchFamily="34" charset="0"/>
              <a:buChar char="•"/>
            </a:pPr>
            <a:r>
              <a:rPr lang="en-US" altLang="zh-CN">
                <a:solidFill>
                  <a:srgbClr val="000000"/>
                </a:solidFill>
                <a:latin typeface="NimbusRomNo9L-Regu"/>
              </a:rPr>
              <a:t>Finally, these challenges make multihop dependency modeling, </a:t>
            </a:r>
            <a:r>
              <a:rPr lang="en-US" altLang="zh-CN" i="1">
                <a:solidFill>
                  <a:srgbClr val="000000"/>
                </a:solidFill>
                <a:latin typeface="NimbusRomNo9L-ReguItal"/>
              </a:rPr>
              <a:t>e.g</a:t>
            </a:r>
            <a:r>
              <a:rPr lang="en-US" altLang="zh-CN">
                <a:solidFill>
                  <a:srgbClr val="000000"/>
                </a:solidFill>
                <a:latin typeface="NimbusRomNo9L-Regu"/>
              </a:rPr>
              <a:t>., when messages need to be delivered back and forth between distant positions, difficult.</a:t>
            </a:r>
            <a:endParaRPr lang="zh-CN" altLang="en-US"/>
          </a:p>
        </p:txBody>
      </p:sp>
    </p:spTree>
    <p:extLst>
      <p:ext uri="{BB962C8B-B14F-4D97-AF65-F5344CB8AC3E}">
        <p14:creationId xmlns:p14="http://schemas.microsoft.com/office/powerpoint/2010/main" val="41621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g-blog.csdn.net/20160515165528465?watermark/2/text/aHR0cDovL2Jsb2cuY3Nkbi5uZXQv/font/5a6L5L2T/fontsize/400/fill/I0JBQkFCMA==/dissolve/70/gravity/Center">
            <a:extLst>
              <a:ext uri="{FF2B5EF4-FFF2-40B4-BE49-F238E27FC236}">
                <a16:creationId xmlns:a16="http://schemas.microsoft.com/office/drawing/2014/main" id="{02363D17-6214-4F45-8A23-1B13EFACC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6" t="9414" r="10247" b="23039"/>
          <a:stretch/>
        </p:blipFill>
        <p:spPr bwMode="auto">
          <a:xfrm>
            <a:off x="842212" y="2153722"/>
            <a:ext cx="9841832" cy="281826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DC1E119-E38B-4637-A621-D02765331662}"/>
              </a:ext>
            </a:extLst>
          </p:cNvPr>
          <p:cNvSpPr/>
          <p:nvPr/>
        </p:nvSpPr>
        <p:spPr>
          <a:xfrm>
            <a:off x="8412193" y="1772260"/>
            <a:ext cx="1731564" cy="400110"/>
          </a:xfrm>
          <a:prstGeom prst="rect">
            <a:avLst/>
          </a:prstGeom>
        </p:spPr>
        <p:txBody>
          <a:bodyPr wrap="none">
            <a:spAutoFit/>
          </a:bodyPr>
          <a:lstStyle/>
          <a:p>
            <a:pPr latinLnBrk="1"/>
            <a:r>
              <a:rPr lang="en-US" altLang="zh-CN" sz="2000" b="1" i="0">
                <a:solidFill>
                  <a:srgbClr val="222226"/>
                </a:solidFill>
                <a:effectLst/>
                <a:latin typeface="Times New Roman" panose="02020603050405020304" pitchFamily="18" charset="0"/>
                <a:ea typeface="Microsoft YaHei" panose="020B0503020204020204" pitchFamily="34" charset="-122"/>
                <a:cs typeface="Times New Roman" panose="02020603050405020304" pitchFamily="18" charset="0"/>
              </a:rPr>
              <a:t>Self-similarity</a:t>
            </a:r>
            <a:endParaRPr lang="zh-CN" altLang="en-US" sz="2000" b="1" i="0">
              <a:solidFill>
                <a:srgbClr val="222226"/>
              </a:solidFill>
              <a:effectLst/>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4447B7A3-650E-4833-A6B3-7C9485EB59BE}"/>
              </a:ext>
            </a:extLst>
          </p:cNvPr>
          <p:cNvSpPr/>
          <p:nvPr/>
        </p:nvSpPr>
        <p:spPr>
          <a:xfrm>
            <a:off x="279813" y="252550"/>
            <a:ext cx="1497526" cy="400110"/>
          </a:xfrm>
          <a:prstGeom prst="rect">
            <a:avLst/>
          </a:prstGeom>
        </p:spPr>
        <p:txBody>
          <a:bodyPr wrap="none">
            <a:spAutoFit/>
          </a:bodyPr>
          <a:lstStyle/>
          <a:p>
            <a:pPr latinLnBrk="1"/>
            <a:r>
              <a:rPr lang="en-US" altLang="zh-CN" sz="2000" b="1" i="0">
                <a:solidFill>
                  <a:srgbClr val="222226"/>
                </a:solidFill>
                <a:effectLst/>
                <a:latin typeface="Microsoft YaHei" panose="020B0503020204020204" pitchFamily="34" charset="-122"/>
                <a:ea typeface="Microsoft YaHei" panose="020B0503020204020204" pitchFamily="34" charset="-122"/>
              </a:rPr>
              <a:t>NL-means</a:t>
            </a:r>
            <a:endParaRPr lang="zh-CN" altLang="en-US" sz="2000" b="1" i="0">
              <a:solidFill>
                <a:srgbClr val="222226"/>
              </a:solidFill>
              <a:effectLst/>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4AF1609F-1435-4207-9893-BB26B4862BD0}"/>
              </a:ext>
            </a:extLst>
          </p:cNvPr>
          <p:cNvPicPr>
            <a:picLocks noChangeAspect="1"/>
          </p:cNvPicPr>
          <p:nvPr/>
        </p:nvPicPr>
        <p:blipFill>
          <a:blip r:embed="rId4"/>
          <a:stretch>
            <a:fillRect/>
          </a:stretch>
        </p:blipFill>
        <p:spPr>
          <a:xfrm>
            <a:off x="3855084" y="5271290"/>
            <a:ext cx="3467278" cy="831893"/>
          </a:xfrm>
          <a:prstGeom prst="rect">
            <a:avLst/>
          </a:prstGeom>
        </p:spPr>
      </p:pic>
      <p:sp>
        <p:nvSpPr>
          <p:cNvPr id="16" name="矩形 15">
            <a:extLst>
              <a:ext uri="{FF2B5EF4-FFF2-40B4-BE49-F238E27FC236}">
                <a16:creationId xmlns:a16="http://schemas.microsoft.com/office/drawing/2014/main" id="{8349CC49-332E-4839-84EE-A06473812605}"/>
              </a:ext>
            </a:extLst>
          </p:cNvPr>
          <p:cNvSpPr/>
          <p:nvPr/>
        </p:nvSpPr>
        <p:spPr>
          <a:xfrm>
            <a:off x="1050725" y="843761"/>
            <a:ext cx="8785058" cy="830997"/>
          </a:xfrm>
          <a:prstGeom prst="rect">
            <a:avLst/>
          </a:prstGeom>
        </p:spPr>
        <p:txBody>
          <a:bodyPr wrap="square">
            <a:spAutoFit/>
          </a:bodyPr>
          <a:lstStyle/>
          <a:p>
            <a:r>
              <a:rPr lang="en-US" altLang="zh-CN" sz="2400">
                <a:latin typeface="Times-Roman"/>
              </a:rPr>
              <a:t>The NL-means not only compares the grey level in a single point but the geometrical configuration in a </a:t>
            </a:r>
            <a:r>
              <a:rPr lang="en-US" altLang="zh-CN" sz="2400">
                <a:solidFill>
                  <a:srgbClr val="FF0000"/>
                </a:solidFill>
                <a:latin typeface="Times-Roman"/>
              </a:rPr>
              <a:t>whole neighborhood</a:t>
            </a:r>
            <a:r>
              <a:rPr lang="en-US" altLang="zh-CN" sz="2400">
                <a:latin typeface="Times-Roman"/>
              </a:rPr>
              <a:t>.</a:t>
            </a:r>
            <a:endParaRPr lang="zh-CN" altLang="en-US" sz="2400"/>
          </a:p>
        </p:txBody>
      </p:sp>
      <p:sp>
        <p:nvSpPr>
          <p:cNvPr id="7" name="矩形 6">
            <a:extLst>
              <a:ext uri="{FF2B5EF4-FFF2-40B4-BE49-F238E27FC236}">
                <a16:creationId xmlns:a16="http://schemas.microsoft.com/office/drawing/2014/main" id="{32B03F2D-DB9A-49D7-81E7-F96984EE668B}"/>
              </a:ext>
            </a:extLst>
          </p:cNvPr>
          <p:cNvSpPr/>
          <p:nvPr/>
        </p:nvSpPr>
        <p:spPr>
          <a:xfrm>
            <a:off x="2927684" y="6402487"/>
            <a:ext cx="9464842" cy="369332"/>
          </a:xfrm>
          <a:prstGeom prst="rect">
            <a:avLst/>
          </a:prstGeom>
        </p:spPr>
        <p:txBody>
          <a:bodyPr wrap="square">
            <a:spAutoFit/>
          </a:bodyPr>
          <a:lstStyle/>
          <a:p>
            <a:r>
              <a:rPr lang="en-US" altLang="zh-CN">
                <a:solidFill>
                  <a:srgbClr val="222222"/>
                </a:solidFill>
                <a:latin typeface="Arial" panose="020B0604020202020204" pitchFamily="34" charset="0"/>
              </a:rPr>
              <a:t>Buades, A., Coll, B., Morel, J.M. " A non-local algorithm for image denoising." CVPR 2005</a:t>
            </a:r>
          </a:p>
        </p:txBody>
      </p:sp>
    </p:spTree>
    <p:extLst>
      <p:ext uri="{BB962C8B-B14F-4D97-AF65-F5344CB8AC3E}">
        <p14:creationId xmlns:p14="http://schemas.microsoft.com/office/powerpoint/2010/main" val="1164444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1982E61-2F90-4B84-A05B-9DD4386BD94A}"/>
              </a:ext>
            </a:extLst>
          </p:cNvPr>
          <p:cNvSpPr/>
          <p:nvPr/>
        </p:nvSpPr>
        <p:spPr>
          <a:xfrm>
            <a:off x="5333999" y="6396472"/>
            <a:ext cx="7046495" cy="369332"/>
          </a:xfrm>
          <a:prstGeom prst="rect">
            <a:avLst/>
          </a:prstGeom>
        </p:spPr>
        <p:txBody>
          <a:bodyPr wrap="square">
            <a:spAutoFit/>
          </a:bodyPr>
          <a:lstStyle/>
          <a:p>
            <a:r>
              <a:rPr lang="en-US" altLang="zh-CN">
                <a:solidFill>
                  <a:srgbClr val="222222"/>
                </a:solidFill>
                <a:latin typeface="Arial" panose="020B0604020202020204" pitchFamily="34" charset="0"/>
              </a:rPr>
              <a:t>Wang, Xiaolong, et al. "Non-local neural networks." </a:t>
            </a:r>
            <a:r>
              <a:rPr lang="en-US" altLang="zh-CN" i="1">
                <a:solidFill>
                  <a:srgbClr val="222222"/>
                </a:solidFill>
                <a:latin typeface="Arial" panose="020B0604020202020204" pitchFamily="34" charset="0"/>
              </a:rPr>
              <a:t>CVPR </a:t>
            </a:r>
            <a:r>
              <a:rPr lang="en-US" altLang="zh-CN">
                <a:solidFill>
                  <a:srgbClr val="222222"/>
                </a:solidFill>
                <a:latin typeface="Arial" panose="020B0604020202020204" pitchFamily="34" charset="0"/>
              </a:rPr>
              <a:t>2018.</a:t>
            </a:r>
            <a:endParaRPr lang="zh-CN" altLang="en-US"/>
          </a:p>
        </p:txBody>
      </p:sp>
      <p:pic>
        <p:nvPicPr>
          <p:cNvPr id="6" name="图片 5">
            <a:extLst>
              <a:ext uri="{FF2B5EF4-FFF2-40B4-BE49-F238E27FC236}">
                <a16:creationId xmlns:a16="http://schemas.microsoft.com/office/drawing/2014/main" id="{C244EB4D-3938-453A-9E24-86BD1AD2602A}"/>
              </a:ext>
            </a:extLst>
          </p:cNvPr>
          <p:cNvPicPr>
            <a:picLocks noChangeAspect="1"/>
          </p:cNvPicPr>
          <p:nvPr/>
        </p:nvPicPr>
        <p:blipFill rotWithShape="1">
          <a:blip r:embed="rId3"/>
          <a:srcRect l="3100" t="2378" r="5146"/>
          <a:stretch/>
        </p:blipFill>
        <p:spPr>
          <a:xfrm>
            <a:off x="5891986" y="1297020"/>
            <a:ext cx="5591770" cy="4841963"/>
          </a:xfrm>
          <a:prstGeom prst="rect">
            <a:avLst/>
          </a:prstGeom>
        </p:spPr>
      </p:pic>
      <p:pic>
        <p:nvPicPr>
          <p:cNvPr id="7" name="图片 6">
            <a:extLst>
              <a:ext uri="{FF2B5EF4-FFF2-40B4-BE49-F238E27FC236}">
                <a16:creationId xmlns:a16="http://schemas.microsoft.com/office/drawing/2014/main" id="{78B9B668-1F59-4681-B37D-AD84BD25974C}"/>
              </a:ext>
            </a:extLst>
          </p:cNvPr>
          <p:cNvPicPr>
            <a:picLocks noChangeAspect="1"/>
          </p:cNvPicPr>
          <p:nvPr/>
        </p:nvPicPr>
        <p:blipFill rotWithShape="1">
          <a:blip r:embed="rId4"/>
          <a:srcRect r="29855"/>
          <a:stretch/>
        </p:blipFill>
        <p:spPr>
          <a:xfrm>
            <a:off x="568030" y="2083235"/>
            <a:ext cx="4417933" cy="1227549"/>
          </a:xfrm>
          <a:prstGeom prst="rect">
            <a:avLst/>
          </a:prstGeom>
        </p:spPr>
      </p:pic>
      <p:pic>
        <p:nvPicPr>
          <p:cNvPr id="8" name="图片 7">
            <a:extLst>
              <a:ext uri="{FF2B5EF4-FFF2-40B4-BE49-F238E27FC236}">
                <a16:creationId xmlns:a16="http://schemas.microsoft.com/office/drawing/2014/main" id="{0BD5663D-6EA7-45C0-98E7-F0D611FA534E}"/>
              </a:ext>
            </a:extLst>
          </p:cNvPr>
          <p:cNvPicPr>
            <a:picLocks noChangeAspect="1"/>
          </p:cNvPicPr>
          <p:nvPr/>
        </p:nvPicPr>
        <p:blipFill rotWithShape="1">
          <a:blip r:embed="rId5"/>
          <a:srcRect r="51258"/>
          <a:stretch/>
        </p:blipFill>
        <p:spPr>
          <a:xfrm>
            <a:off x="1040655" y="1340519"/>
            <a:ext cx="2785907" cy="850840"/>
          </a:xfrm>
          <a:prstGeom prst="rect">
            <a:avLst/>
          </a:prstGeom>
        </p:spPr>
      </p:pic>
      <p:pic>
        <p:nvPicPr>
          <p:cNvPr id="9" name="图片 8">
            <a:extLst>
              <a:ext uri="{FF2B5EF4-FFF2-40B4-BE49-F238E27FC236}">
                <a16:creationId xmlns:a16="http://schemas.microsoft.com/office/drawing/2014/main" id="{3077A500-6521-405C-85DB-0C682E57651B}"/>
              </a:ext>
            </a:extLst>
          </p:cNvPr>
          <p:cNvPicPr>
            <a:picLocks noChangeAspect="1"/>
          </p:cNvPicPr>
          <p:nvPr/>
        </p:nvPicPr>
        <p:blipFill rotWithShape="1">
          <a:blip r:embed="rId6"/>
          <a:srcRect r="36728"/>
          <a:stretch/>
        </p:blipFill>
        <p:spPr>
          <a:xfrm>
            <a:off x="708244" y="4236788"/>
            <a:ext cx="3932080" cy="795954"/>
          </a:xfrm>
          <a:prstGeom prst="rect">
            <a:avLst/>
          </a:prstGeom>
        </p:spPr>
      </p:pic>
      <p:pic>
        <p:nvPicPr>
          <p:cNvPr id="10" name="图片 9">
            <a:extLst>
              <a:ext uri="{FF2B5EF4-FFF2-40B4-BE49-F238E27FC236}">
                <a16:creationId xmlns:a16="http://schemas.microsoft.com/office/drawing/2014/main" id="{7A01382D-28B7-40A4-9ADB-36C6D87D793C}"/>
              </a:ext>
            </a:extLst>
          </p:cNvPr>
          <p:cNvPicPr>
            <a:picLocks noChangeAspect="1"/>
          </p:cNvPicPr>
          <p:nvPr/>
        </p:nvPicPr>
        <p:blipFill>
          <a:blip r:embed="rId7"/>
          <a:stretch>
            <a:fillRect/>
          </a:stretch>
        </p:blipFill>
        <p:spPr>
          <a:xfrm>
            <a:off x="454663" y="5257331"/>
            <a:ext cx="4652764" cy="456548"/>
          </a:xfrm>
          <a:prstGeom prst="rect">
            <a:avLst/>
          </a:prstGeom>
        </p:spPr>
      </p:pic>
      <p:pic>
        <p:nvPicPr>
          <p:cNvPr id="11" name="图片 10">
            <a:extLst>
              <a:ext uri="{FF2B5EF4-FFF2-40B4-BE49-F238E27FC236}">
                <a16:creationId xmlns:a16="http://schemas.microsoft.com/office/drawing/2014/main" id="{4578BFDB-DC00-4FBF-87B4-61A748B60983}"/>
              </a:ext>
            </a:extLst>
          </p:cNvPr>
          <p:cNvPicPr>
            <a:picLocks noChangeAspect="1"/>
          </p:cNvPicPr>
          <p:nvPr/>
        </p:nvPicPr>
        <p:blipFill rotWithShape="1">
          <a:blip r:embed="rId8"/>
          <a:srcRect t="3076"/>
          <a:stretch/>
        </p:blipFill>
        <p:spPr>
          <a:xfrm>
            <a:off x="824288" y="3361973"/>
            <a:ext cx="3557498" cy="557519"/>
          </a:xfrm>
          <a:prstGeom prst="rect">
            <a:avLst/>
          </a:prstGeom>
        </p:spPr>
      </p:pic>
      <p:sp>
        <p:nvSpPr>
          <p:cNvPr id="12" name="矩形 11">
            <a:extLst>
              <a:ext uri="{FF2B5EF4-FFF2-40B4-BE49-F238E27FC236}">
                <a16:creationId xmlns:a16="http://schemas.microsoft.com/office/drawing/2014/main" id="{A807F8D9-F34A-4956-ACF9-08662ACC71B5}"/>
              </a:ext>
            </a:extLst>
          </p:cNvPr>
          <p:cNvSpPr/>
          <p:nvPr/>
        </p:nvSpPr>
        <p:spPr>
          <a:xfrm>
            <a:off x="1384634" y="188374"/>
            <a:ext cx="9422731" cy="830997"/>
          </a:xfrm>
          <a:prstGeom prst="rect">
            <a:avLst/>
          </a:prstGeom>
        </p:spPr>
        <p:txBody>
          <a:bodyPr wrap="square">
            <a:spAutoFit/>
          </a:bodyPr>
          <a:lstStyle/>
          <a:p>
            <a:r>
              <a:rPr lang="en-US" altLang="zh-CN" sz="2400"/>
              <a:t>Our non-local operation computes the response at a position as a </a:t>
            </a:r>
            <a:r>
              <a:rPr lang="en-US" altLang="zh-CN" sz="2400" b="1"/>
              <a:t>weighted sum</a:t>
            </a:r>
            <a:r>
              <a:rPr lang="en-US" altLang="zh-CN" sz="2400"/>
              <a:t> of the features at </a:t>
            </a:r>
            <a:r>
              <a:rPr lang="en-US" altLang="zh-CN" sz="2400" b="1"/>
              <a:t>all positions</a:t>
            </a:r>
            <a:r>
              <a:rPr lang="en-US" altLang="zh-CN" sz="2400"/>
              <a:t>. </a:t>
            </a:r>
            <a:endParaRPr lang="zh-CN" altLang="en-US" sz="2400"/>
          </a:p>
        </p:txBody>
      </p:sp>
    </p:spTree>
    <p:extLst>
      <p:ext uri="{BB962C8B-B14F-4D97-AF65-F5344CB8AC3E}">
        <p14:creationId xmlns:p14="http://schemas.microsoft.com/office/powerpoint/2010/main" val="31360651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3006</Words>
  <Application>Microsoft Office PowerPoint</Application>
  <PresentationFormat>宽屏</PresentationFormat>
  <Paragraphs>220</Paragraphs>
  <Slides>41</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NimbusRomNo9L-Medi</vt:lpstr>
      <vt:lpstr>NimbusRomNo9L-Regu</vt:lpstr>
      <vt:lpstr>NimbusRomNo9L-ReguItal</vt:lpstr>
      <vt:lpstr>Times-Roman</vt:lpstr>
      <vt:lpstr>等线</vt:lpstr>
      <vt:lpstr>等线 Light</vt:lpstr>
      <vt:lpstr>Microsoft YaHei</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Oliver</dc:creator>
  <cp:lastModifiedBy>Wang Oliver</cp:lastModifiedBy>
  <cp:revision>88</cp:revision>
  <dcterms:created xsi:type="dcterms:W3CDTF">2020-05-26T04:02:17Z</dcterms:created>
  <dcterms:modified xsi:type="dcterms:W3CDTF">2020-05-27T06:46:57Z</dcterms:modified>
</cp:coreProperties>
</file>